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4"/>
  </p:notesMasterIdLst>
  <p:sldIdLst>
    <p:sldId id="278" r:id="rId2"/>
    <p:sldId id="258" r:id="rId3"/>
    <p:sldId id="259" r:id="rId4"/>
    <p:sldId id="260" r:id="rId5"/>
    <p:sldId id="261" r:id="rId6"/>
    <p:sldId id="284" r:id="rId7"/>
    <p:sldId id="285" r:id="rId8"/>
    <p:sldId id="262" r:id="rId9"/>
    <p:sldId id="286" r:id="rId10"/>
    <p:sldId id="263" r:id="rId11"/>
    <p:sldId id="264" r:id="rId12"/>
    <p:sldId id="287" r:id="rId13"/>
    <p:sldId id="288" r:id="rId14"/>
    <p:sldId id="266" r:id="rId15"/>
    <p:sldId id="267" r:id="rId16"/>
    <p:sldId id="289" r:id="rId17"/>
    <p:sldId id="290" r:id="rId18"/>
    <p:sldId id="293" r:id="rId19"/>
    <p:sldId id="292" r:id="rId20"/>
    <p:sldId id="295" r:id="rId21"/>
    <p:sldId id="294" r:id="rId22"/>
    <p:sldId id="296" r:id="rId23"/>
    <p:sldId id="291" r:id="rId24"/>
    <p:sldId id="268" r:id="rId25"/>
    <p:sldId id="297" r:id="rId26"/>
    <p:sldId id="307" r:id="rId27"/>
    <p:sldId id="302" r:id="rId28"/>
    <p:sldId id="271" r:id="rId29"/>
    <p:sldId id="298" r:id="rId30"/>
    <p:sldId id="273" r:id="rId31"/>
    <p:sldId id="303" r:id="rId32"/>
    <p:sldId id="299" r:id="rId33"/>
    <p:sldId id="300" r:id="rId34"/>
    <p:sldId id="306" r:id="rId35"/>
    <p:sldId id="301" r:id="rId36"/>
    <p:sldId id="275" r:id="rId37"/>
    <p:sldId id="277" r:id="rId38"/>
    <p:sldId id="304" r:id="rId39"/>
    <p:sldId id="305" r:id="rId40"/>
    <p:sldId id="279" r:id="rId41"/>
    <p:sldId id="282" r:id="rId42"/>
    <p:sldId id="28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1183A-BB1F-46EE-9DBC-3A89AE882093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E6D1F-0723-4C18-B398-0C55BEF9A1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9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E6D1F-0723-4C18-B398-0C55BEF9A12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1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6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0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98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1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2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0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2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BDBDC5A-3491-4FFE-93E8-015E9A65260B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7E2486C-FA52-4889-8BAB-B7D61408F09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90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682" y="152400"/>
            <a:ext cx="8229600" cy="1143000"/>
          </a:xfrm>
        </p:spPr>
        <p:txBody>
          <a:bodyPr>
            <a:normAutofit/>
            <a:scene3d>
              <a:camera prst="orthographicFront"/>
              <a:lightRig rig="sunset" dir="t"/>
            </a:scene3d>
            <a:sp3d extrusionH="57150" prstMaterial="matte">
              <a:bevelT h="25400" prst="softRound"/>
              <a:bevelB w="38100" h="38100" prst="relaxedInset"/>
            </a:sp3d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Algerian" pitchFamily="82" charset="0"/>
              </a:rPr>
              <a:t>SKIN AND FASCIA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9" y="1371600"/>
            <a:ext cx="8077200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19600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u="sng" dirty="0"/>
              <a:t>Stratum </a:t>
            </a:r>
            <a:r>
              <a:rPr lang="en-US" sz="2800" b="1" u="sng" dirty="0" err="1"/>
              <a:t>lucidum</a:t>
            </a:r>
            <a:r>
              <a:rPr lang="en-US" sz="2800" b="1" u="sng" dirty="0"/>
              <a:t>:</a:t>
            </a:r>
            <a:r>
              <a:rPr lang="en-US" sz="2800" u="sng" dirty="0"/>
              <a:t>- </a:t>
            </a:r>
            <a:r>
              <a:rPr lang="en-US" sz="2800" dirty="0"/>
              <a:t> </a:t>
            </a:r>
          </a:p>
          <a:p>
            <a:r>
              <a:rPr lang="en-US" sz="2800" dirty="0"/>
              <a:t>It is made up of </a:t>
            </a:r>
            <a:r>
              <a:rPr lang="en-US" sz="2800" b="1" i="1" dirty="0"/>
              <a:t>flattened epithelial cells.</a:t>
            </a:r>
          </a:p>
          <a:p>
            <a:r>
              <a:rPr lang="en-US" sz="2800" dirty="0"/>
              <a:t> Many cells have a degenerated nucleus, in some cells the nucleus is absent. </a:t>
            </a:r>
          </a:p>
          <a:p>
            <a:r>
              <a:rPr lang="en-US" sz="2800" dirty="0"/>
              <a:t>These cell </a:t>
            </a:r>
            <a:r>
              <a:rPr lang="en-US" sz="2800" b="1" i="1" dirty="0"/>
              <a:t>exhibit shiny character,</a:t>
            </a:r>
            <a:r>
              <a:rPr lang="en-US" sz="2800" dirty="0"/>
              <a:t> the layer look like a homogeneous translucent zone, so this layer is </a:t>
            </a:r>
            <a:r>
              <a:rPr lang="en-US" sz="2800" b="1" i="1" dirty="0"/>
              <a:t>called stratum </a:t>
            </a:r>
            <a:r>
              <a:rPr lang="en-US" sz="2800" b="1" i="1" dirty="0" err="1"/>
              <a:t>lucidum</a:t>
            </a:r>
            <a:r>
              <a:rPr lang="en-US" sz="2800" b="1" i="1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429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086" y="976745"/>
            <a:ext cx="812799" cy="363378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73" y="1447800"/>
            <a:ext cx="493713" cy="42068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400" b="1" u="sng" dirty="0"/>
          </a:p>
          <a:p>
            <a:pPr>
              <a:buNone/>
            </a:pPr>
            <a:r>
              <a:rPr lang="en-US" sz="2400" b="1" u="sng" dirty="0"/>
              <a:t>Stratum </a:t>
            </a:r>
            <a:r>
              <a:rPr lang="en-US" sz="2400" b="1" u="sng" dirty="0" err="1"/>
              <a:t>Granulosum</a:t>
            </a:r>
            <a:r>
              <a:rPr lang="en-US" sz="2400" u="sng" dirty="0"/>
              <a:t>:- </a:t>
            </a:r>
          </a:p>
          <a:p>
            <a:r>
              <a:rPr lang="en-US" sz="2400" dirty="0"/>
              <a:t>It is thin layer with 2-5 rows of </a:t>
            </a:r>
            <a:r>
              <a:rPr lang="en-US" sz="2400" b="1" i="1" dirty="0"/>
              <a:t>flattened rhomboid cells</a:t>
            </a:r>
            <a:r>
              <a:rPr lang="en-US" sz="2400" dirty="0"/>
              <a:t>. </a:t>
            </a:r>
          </a:p>
          <a:p>
            <a:r>
              <a:rPr lang="en-US" sz="2400" dirty="0"/>
              <a:t>The cytoplasm contains granules of protein called </a:t>
            </a:r>
            <a:r>
              <a:rPr lang="en-US" sz="2400" b="1" i="1" dirty="0" err="1"/>
              <a:t>keratohyaline</a:t>
            </a:r>
            <a:r>
              <a:rPr lang="en-US" sz="2400" dirty="0"/>
              <a:t>.</a:t>
            </a:r>
          </a:p>
          <a:p>
            <a:r>
              <a:rPr lang="en-US" sz="2400" dirty="0"/>
              <a:t> It is the precursor of keratin.</a:t>
            </a:r>
          </a:p>
          <a:p>
            <a:pPr>
              <a:buNone/>
            </a:pPr>
            <a:r>
              <a:rPr lang="en-US" sz="2400" b="1" u="sng" dirty="0"/>
              <a:t>Stratum </a:t>
            </a:r>
            <a:r>
              <a:rPr lang="en-US" sz="2400" b="1" u="sng" dirty="0" err="1"/>
              <a:t>spinosum</a:t>
            </a:r>
            <a:r>
              <a:rPr lang="en-US" sz="2400" b="1" u="sng" dirty="0"/>
              <a:t>:</a:t>
            </a:r>
            <a:r>
              <a:rPr lang="en-US" sz="2400" u="sng" dirty="0"/>
              <a:t>-</a:t>
            </a:r>
          </a:p>
          <a:p>
            <a:r>
              <a:rPr lang="en-US" sz="2400" dirty="0"/>
              <a:t> It is also known as </a:t>
            </a:r>
            <a:r>
              <a:rPr lang="en-US" sz="2400" b="1" i="1" dirty="0"/>
              <a:t>Prickle cell layer </a:t>
            </a:r>
            <a:r>
              <a:rPr lang="en-US" sz="2400" dirty="0"/>
              <a:t>because the cell of this layer possess some </a:t>
            </a:r>
            <a:r>
              <a:rPr lang="en-US" sz="2400" b="1" i="1" dirty="0"/>
              <a:t>spine like protoplasmic projections</a:t>
            </a:r>
            <a:r>
              <a:rPr lang="en-US" sz="2400" dirty="0"/>
              <a:t>. </a:t>
            </a:r>
          </a:p>
          <a:p>
            <a:r>
              <a:rPr lang="en-US" sz="2400" dirty="0"/>
              <a:t>By theses projection the cells are connected to one another.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23128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58" y="978978"/>
            <a:ext cx="887341" cy="23621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4" y="1952910"/>
            <a:ext cx="493713" cy="41433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50292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Stratum </a:t>
            </a:r>
            <a:r>
              <a:rPr lang="en-US" b="1" u="sng" dirty="0" err="1"/>
              <a:t>germinativum</a:t>
            </a:r>
            <a:r>
              <a:rPr lang="en-US" dirty="0"/>
              <a:t>:-  </a:t>
            </a:r>
          </a:p>
          <a:p>
            <a:r>
              <a:rPr lang="en-US" dirty="0"/>
              <a:t>It is a thick layer made up of polygonal cells superficially and columnar or cuboidal epithelial cells in the deeper parts.</a:t>
            </a:r>
          </a:p>
          <a:p>
            <a:r>
              <a:rPr lang="en-US" dirty="0"/>
              <a:t>Here new cells are constantly formed by </a:t>
            </a:r>
            <a:r>
              <a:rPr lang="en-US" b="1" i="1" dirty="0"/>
              <a:t>mitotic division</a:t>
            </a:r>
            <a:r>
              <a:rPr lang="en-US" dirty="0"/>
              <a:t>. </a:t>
            </a:r>
          </a:p>
          <a:p>
            <a:r>
              <a:rPr lang="en-US" dirty="0"/>
              <a:t>The newly formed cells move continuously towards the </a:t>
            </a:r>
            <a:r>
              <a:rPr lang="en-US" b="1" i="1" dirty="0"/>
              <a:t>stratum </a:t>
            </a:r>
            <a:r>
              <a:rPr lang="en-US" b="1" i="1" dirty="0" err="1"/>
              <a:t>corneum</a:t>
            </a:r>
            <a:r>
              <a:rPr lang="en-US" b="1" i="1" dirty="0"/>
              <a:t>. </a:t>
            </a:r>
          </a:p>
          <a:p>
            <a:r>
              <a:rPr lang="en-US" dirty="0"/>
              <a:t>The stem cell which give rise to new cells are known as </a:t>
            </a:r>
            <a:r>
              <a:rPr lang="en-US" b="1" i="1" dirty="0"/>
              <a:t>keratinocytes.</a:t>
            </a:r>
          </a:p>
          <a:p>
            <a:r>
              <a:rPr lang="en-US" dirty="0"/>
              <a:t> Another type of cells are called </a:t>
            </a:r>
            <a:r>
              <a:rPr lang="en-US" b="1" i="1" dirty="0"/>
              <a:t>melanocytes</a:t>
            </a:r>
            <a:r>
              <a:rPr lang="en-US" dirty="0"/>
              <a:t> are scattered between the keratinocytes. </a:t>
            </a:r>
          </a:p>
          <a:p>
            <a:r>
              <a:rPr lang="en-US" dirty="0"/>
              <a:t>Here melanocytes produce the pigment called </a:t>
            </a:r>
            <a:r>
              <a:rPr lang="en-US" b="1" i="1" dirty="0"/>
              <a:t>melanin. </a:t>
            </a:r>
          </a:p>
          <a:p>
            <a:r>
              <a:rPr lang="en-US" dirty="0"/>
              <a:t>The color of the skin depends on melanin.</a:t>
            </a:r>
          </a:p>
          <a:p>
            <a:r>
              <a:rPr lang="en-US" sz="2400" b="1" dirty="0"/>
              <a:t>Damage to this layer,  such as in severe burns, requires skin grafts.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05334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6927"/>
            <a:ext cx="744537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40" y="1656485"/>
            <a:ext cx="476250" cy="207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038600"/>
            <a:ext cx="4218708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999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76200"/>
            <a:ext cx="4724400" cy="6781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(ii).</a:t>
            </a:r>
            <a:r>
              <a:rPr lang="en-US" sz="2400" b="1" u="sng" dirty="0"/>
              <a:t> DERMIS:</a:t>
            </a:r>
            <a:r>
              <a:rPr lang="en-US" sz="2400" dirty="0"/>
              <a:t>- </a:t>
            </a:r>
            <a:endParaRPr lang="en-US" dirty="0"/>
          </a:p>
          <a:p>
            <a:r>
              <a:rPr lang="en-US" dirty="0"/>
              <a:t>The dermis is beneath the epidermis and is composed of connective tissue.(</a:t>
            </a:r>
            <a:r>
              <a:rPr lang="en-US" sz="2400" b="1" i="1" dirty="0"/>
              <a:t>Dense and stout</a:t>
            </a:r>
            <a:r>
              <a:rPr lang="en-US" sz="2400" dirty="0"/>
              <a:t> collagen </a:t>
            </a:r>
            <a:r>
              <a:rPr lang="en-US" sz="2400" b="1" i="1" dirty="0"/>
              <a:t>fibers, fibroblasts and </a:t>
            </a:r>
            <a:r>
              <a:rPr lang="en-US" sz="2400" b="1" i="1" dirty="0" err="1"/>
              <a:t>histocytes</a:t>
            </a:r>
            <a:r>
              <a:rPr lang="en-US" sz="2400" b="1" i="1" dirty="0"/>
              <a:t>)</a:t>
            </a:r>
          </a:p>
          <a:p>
            <a:r>
              <a:rPr lang="en-US" sz="2800" dirty="0"/>
              <a:t>The collagen fibers exhibit elastic property and are capable of storing or holding water. </a:t>
            </a:r>
          </a:p>
          <a:p>
            <a:r>
              <a:rPr lang="en-US" sz="2800" dirty="0"/>
              <a:t>The collagen fibers contains the </a:t>
            </a:r>
            <a:r>
              <a:rPr lang="en-US" sz="2800" b="1" i="1" dirty="0"/>
              <a:t>enzyme collagenase</a:t>
            </a:r>
            <a:r>
              <a:rPr lang="en-US" sz="2800" dirty="0"/>
              <a:t>, which is responsible for the </a:t>
            </a:r>
            <a:r>
              <a:rPr lang="en-US" sz="2800" b="1" i="1" dirty="0"/>
              <a:t>wound healing</a:t>
            </a:r>
            <a:endParaRPr lang="en-US" sz="2800" b="1" dirty="0"/>
          </a:p>
          <a:p>
            <a:r>
              <a:rPr lang="en-US" sz="2400" b="1" dirty="0"/>
              <a:t>It contains the </a:t>
            </a:r>
            <a:r>
              <a:rPr lang="en-US" sz="2400" b="1" dirty="0" err="1"/>
              <a:t>lymphatics</a:t>
            </a:r>
            <a:r>
              <a:rPr lang="en-US" sz="2400" b="1" dirty="0"/>
              <a:t>, nerves,  blood vessels, sebaceous and sweat glands, elastic fibers, and hair follicles.  </a:t>
            </a:r>
          </a:p>
          <a:p>
            <a:r>
              <a:rPr lang="en-US" sz="2400" b="1" dirty="0"/>
              <a:t>The dermis is divided into two  layers.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Superficial papillary layer.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Deeper reticular layer.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4191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7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800600" cy="68580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b="1" u="sng" dirty="0"/>
              <a:t>Superficial papillary layer:- </a:t>
            </a:r>
          </a:p>
          <a:p>
            <a:r>
              <a:rPr lang="en-US" sz="2800" dirty="0"/>
              <a:t>This layer forms about 1/5 of the total thickness of the dermis.</a:t>
            </a:r>
          </a:p>
          <a:p>
            <a:r>
              <a:rPr lang="en-US" sz="2800" dirty="0"/>
              <a:t>It composed of </a:t>
            </a:r>
            <a:r>
              <a:rPr lang="en-US" sz="2800" b="1" i="1" dirty="0"/>
              <a:t>loose areolar  connective tissue with elastic fibers.</a:t>
            </a:r>
          </a:p>
          <a:p>
            <a:r>
              <a:rPr lang="en-US" sz="2800" dirty="0"/>
              <a:t>It contains blood vessels, </a:t>
            </a:r>
            <a:r>
              <a:rPr lang="en-US" sz="2800" dirty="0" err="1"/>
              <a:t>lymphatics</a:t>
            </a:r>
            <a:r>
              <a:rPr lang="en-US" sz="2800" dirty="0"/>
              <a:t> and nerve fibers. </a:t>
            </a:r>
          </a:p>
          <a:p>
            <a:r>
              <a:rPr lang="en-US" sz="2800" dirty="0"/>
              <a:t>This layer also has some pigment containing cells known as </a:t>
            </a:r>
            <a:r>
              <a:rPr lang="en-US" sz="2800" b="1" i="1" dirty="0" err="1"/>
              <a:t>chromatophore</a:t>
            </a:r>
            <a:r>
              <a:rPr lang="en-US" sz="2800" dirty="0"/>
              <a:t>. </a:t>
            </a:r>
          </a:p>
          <a:p>
            <a:r>
              <a:rPr lang="en-US" sz="2800" dirty="0"/>
              <a:t> This layer sends finger like projections (</a:t>
            </a:r>
            <a:r>
              <a:rPr lang="en-US" sz="2800" b="1" i="1" dirty="0"/>
              <a:t>Dermal papillae</a:t>
            </a:r>
            <a:r>
              <a:rPr lang="en-US" sz="2800" dirty="0"/>
              <a:t>) towards the epidermis.</a:t>
            </a:r>
          </a:p>
          <a:p>
            <a:r>
              <a:rPr lang="en-US" sz="2800" dirty="0"/>
              <a:t>Each papilla contains capillaries and sensory nerve </a:t>
            </a:r>
            <a:r>
              <a:rPr lang="en-US" sz="2800" dirty="0" err="1"/>
              <a:t>endings,and</a:t>
            </a:r>
            <a:r>
              <a:rPr lang="en-US" sz="2800" dirty="0"/>
              <a:t> are well developed in thick skin.</a:t>
            </a:r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434339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Deep reticular layer</a:t>
            </a:r>
            <a:r>
              <a:rPr lang="en-US" sz="2800" u="sng" dirty="0"/>
              <a:t>:- </a:t>
            </a:r>
          </a:p>
          <a:p>
            <a:r>
              <a:rPr lang="en-US" sz="2800" dirty="0"/>
              <a:t>It is made up of </a:t>
            </a:r>
            <a:r>
              <a:rPr lang="en-US" sz="2800" b="1" i="1" dirty="0"/>
              <a:t>reticular and elastic fibers. </a:t>
            </a:r>
          </a:p>
          <a:p>
            <a:r>
              <a:rPr lang="en-US" sz="2800" dirty="0"/>
              <a:t>These fibers are found around the hair bulb, sweat glands and sebaceous gland.</a:t>
            </a:r>
          </a:p>
          <a:p>
            <a:r>
              <a:rPr lang="en-US" sz="2800" dirty="0"/>
              <a:t> The reticular layer also contains nerve endings, lymphatic's, and fibroblasts.</a:t>
            </a:r>
          </a:p>
          <a:p>
            <a:r>
              <a:rPr lang="en-US" sz="2800" dirty="0"/>
              <a:t> Immediately below the dermis, </a:t>
            </a:r>
            <a:r>
              <a:rPr lang="en-US" sz="2800" b="1" i="1" dirty="0"/>
              <a:t>subcutaneous tissue</a:t>
            </a:r>
            <a:r>
              <a:rPr lang="en-US" sz="2800" dirty="0"/>
              <a:t> is present, It is loose connective tissue,(Areolar and adipose tissue)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47501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781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Type of Skin:-  </a:t>
            </a:r>
          </a:p>
          <a:p>
            <a:pPr>
              <a:buNone/>
            </a:pPr>
            <a:r>
              <a:rPr lang="en-US" sz="2800" dirty="0"/>
              <a:t>The skin is present two types they are.</a:t>
            </a:r>
          </a:p>
          <a:p>
            <a:pPr>
              <a:buNone/>
            </a:pPr>
            <a:r>
              <a:rPr lang="en-US" sz="2800" b="1" i="1" dirty="0"/>
              <a:t>Thin hairy skin </a:t>
            </a:r>
          </a:p>
          <a:p>
            <a:pPr>
              <a:buNone/>
            </a:pPr>
            <a:r>
              <a:rPr lang="en-US" sz="2800" b="1" i="1" dirty="0"/>
              <a:t>Thick hair less skin</a:t>
            </a:r>
          </a:p>
          <a:p>
            <a:pPr>
              <a:buNone/>
            </a:pPr>
            <a:r>
              <a:rPr lang="en-US" sz="2800" b="1" u="sng" dirty="0"/>
              <a:t>Thin hairy skin:- </a:t>
            </a:r>
          </a:p>
          <a:p>
            <a:r>
              <a:rPr lang="en-US" sz="2800" dirty="0"/>
              <a:t>It is present all over the body except for palms and soles.</a:t>
            </a:r>
          </a:p>
          <a:p>
            <a:r>
              <a:rPr lang="en-US" sz="2800" dirty="0"/>
              <a:t>Epidermis is thin.</a:t>
            </a:r>
          </a:p>
          <a:p>
            <a:r>
              <a:rPr lang="en-US" sz="2800" dirty="0"/>
              <a:t>This kind of skin is hairy</a:t>
            </a:r>
            <a:r>
              <a:rPr lang="en-US" sz="2800" b="1" u="sng" dirty="0"/>
              <a:t>. </a:t>
            </a:r>
          </a:p>
          <a:p>
            <a:r>
              <a:rPr lang="en-US" sz="2800" b="1" u="sng" dirty="0"/>
              <a:t>Thick hairless skin</a:t>
            </a:r>
            <a:r>
              <a:rPr lang="en-US" sz="2800" dirty="0"/>
              <a:t>:- </a:t>
            </a:r>
          </a:p>
          <a:p>
            <a:r>
              <a:rPr lang="en-US" sz="2800" dirty="0"/>
              <a:t>Which is present in the </a:t>
            </a:r>
            <a:r>
              <a:rPr lang="en-US" sz="2800" b="1" i="1" dirty="0"/>
              <a:t>palms, soles.</a:t>
            </a:r>
          </a:p>
          <a:p>
            <a:r>
              <a:rPr lang="en-US" sz="2800" b="1" i="1" dirty="0"/>
              <a:t> Hair also absent in the nipples, lips, </a:t>
            </a:r>
            <a:r>
              <a:rPr lang="en-US" sz="2800" b="1" i="1" dirty="0" err="1"/>
              <a:t>glans</a:t>
            </a:r>
            <a:r>
              <a:rPr lang="en-US" sz="2800" b="1" i="1" dirty="0"/>
              <a:t> of penis, </a:t>
            </a:r>
            <a:r>
              <a:rPr lang="en-US" sz="2800" b="1" i="1" dirty="0" err="1"/>
              <a:t>glans</a:t>
            </a:r>
            <a:r>
              <a:rPr lang="en-US" sz="2800" b="1" i="1" dirty="0"/>
              <a:t> of clitoris, labia </a:t>
            </a:r>
            <a:r>
              <a:rPr lang="en-US" sz="2800" b="1" i="1" dirty="0" err="1"/>
              <a:t>minora</a:t>
            </a:r>
            <a:r>
              <a:rPr lang="en-US" sz="2800" b="1" i="1" dirty="0"/>
              <a:t> and inner surface of labia </a:t>
            </a:r>
            <a:r>
              <a:rPr lang="en-US" sz="2800" b="1" i="1" dirty="0" err="1"/>
              <a:t>majora</a:t>
            </a:r>
            <a:r>
              <a:rPr lang="en-US" sz="2800" b="1" i="1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46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"/>
            <a:ext cx="5257800" cy="6781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b="1" u="sng" dirty="0"/>
              <a:t>Thick skin-</a:t>
            </a:r>
          </a:p>
          <a:p>
            <a:r>
              <a:rPr lang="en-US" sz="2200" dirty="0"/>
              <a:t>It is present in the palms, palmar surface of the fingers and sole.</a:t>
            </a:r>
          </a:p>
          <a:p>
            <a:r>
              <a:rPr lang="en-US" sz="2200" dirty="0"/>
              <a:t>It is hairless but contains lot of sweat glands.</a:t>
            </a:r>
          </a:p>
          <a:p>
            <a:r>
              <a:rPr lang="en-US" sz="2200" dirty="0"/>
              <a:t>Here the epidermis is relatively thick.</a:t>
            </a:r>
          </a:p>
          <a:p>
            <a:r>
              <a:rPr lang="en-US" sz="2200" dirty="0"/>
              <a:t>The surface of thick skin on palms and soles in not smooth, but show the presence of narrow ridges known </a:t>
            </a:r>
            <a:r>
              <a:rPr lang="en-US" sz="2200" i="1" dirty="0"/>
              <a:t>as </a:t>
            </a:r>
            <a:r>
              <a:rPr lang="en-US" sz="2200" b="1" i="1" dirty="0"/>
              <a:t>epidermal ridges (Fingerprint)</a:t>
            </a:r>
          </a:p>
          <a:p>
            <a:r>
              <a:rPr lang="en-US" sz="2200" i="1" dirty="0"/>
              <a:t>Epidermal ridges may be in the forms of pattern like </a:t>
            </a:r>
            <a:r>
              <a:rPr lang="en-US" sz="2200" b="1" i="1" dirty="0"/>
              <a:t>whorl, loop, arch, </a:t>
            </a:r>
            <a:r>
              <a:rPr lang="en-US" sz="2200" b="1" i="1" dirty="0" err="1"/>
              <a:t>triradi</a:t>
            </a:r>
            <a:r>
              <a:rPr lang="en-US" sz="2200" b="1" i="1" dirty="0"/>
              <a:t> (combination)</a:t>
            </a:r>
          </a:p>
          <a:p>
            <a:r>
              <a:rPr lang="en-US" sz="2200" dirty="0"/>
              <a:t>The  epidermal ridges (</a:t>
            </a:r>
            <a:r>
              <a:rPr lang="en-US" sz="2200" b="1" i="1" dirty="0"/>
              <a:t>fingerprints</a:t>
            </a:r>
            <a:r>
              <a:rPr lang="en-US" sz="2200" dirty="0"/>
              <a:t>) helpful in identification of Person.</a:t>
            </a:r>
            <a:endParaRPr lang="en-US" sz="2200" b="1" i="1" dirty="0"/>
          </a:p>
          <a:p>
            <a:r>
              <a:rPr lang="en-US" sz="2200" dirty="0"/>
              <a:t>Fingerprints are taken from the site of crime to detect the criminals.</a:t>
            </a:r>
          </a:p>
          <a:p>
            <a:r>
              <a:rPr lang="en-US" sz="2000" dirty="0"/>
              <a:t>The analysis of ridge patterns by studying finger and  foot prints is known as </a:t>
            </a:r>
            <a:r>
              <a:rPr lang="en-US" sz="2000" b="1" dirty="0" err="1">
                <a:solidFill>
                  <a:srgbClr val="FFFF00"/>
                </a:solidFill>
              </a:rPr>
              <a:t>dermatoglyphics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  <a:p>
            <a:endParaRPr lang="en-US" sz="2200" dirty="0"/>
          </a:p>
          <a:p>
            <a:endParaRPr lang="en-US" sz="2800" b="1" i="1" dirty="0"/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169"/>
            <a:ext cx="3686175" cy="347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505200"/>
            <a:ext cx="3552092" cy="333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344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5029200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HAIR</a:t>
            </a:r>
          </a:p>
          <a:p>
            <a:r>
              <a:rPr lang="en-US" sz="2800" dirty="0"/>
              <a:t>Hair are present on thin skin but absent on thick skin (palm and sole).</a:t>
            </a:r>
          </a:p>
          <a:p>
            <a:r>
              <a:rPr lang="en-US" sz="2800" dirty="0"/>
              <a:t>Hair grows densely on </a:t>
            </a:r>
            <a:r>
              <a:rPr lang="en-US" sz="2800" b="1" i="1" dirty="0"/>
              <a:t>scalp, eyebrows and around external genitalia.</a:t>
            </a:r>
          </a:p>
          <a:p>
            <a:r>
              <a:rPr lang="en-US" sz="2800" dirty="0"/>
              <a:t>Beard and moustaches grows only in males after puberty.</a:t>
            </a:r>
          </a:p>
          <a:p>
            <a:r>
              <a:rPr lang="en-US" sz="2800" dirty="0"/>
              <a:t>The base of hair follicle is called as </a:t>
            </a:r>
            <a:r>
              <a:rPr lang="en-US" sz="2800" b="1" i="1" dirty="0">
                <a:solidFill>
                  <a:srgbClr val="FFFF00"/>
                </a:solidFill>
              </a:rPr>
              <a:t>bulb.</a:t>
            </a:r>
          </a:p>
          <a:p>
            <a:r>
              <a:rPr lang="en-US" sz="2800" b="1" i="1" dirty="0">
                <a:solidFill>
                  <a:srgbClr val="FFFF00"/>
                </a:solidFill>
              </a:rPr>
              <a:t>Bulb </a:t>
            </a:r>
            <a:r>
              <a:rPr lang="en-US" sz="2800" b="1" i="1" dirty="0"/>
              <a:t>enclosing a loop of capillaries</a:t>
            </a:r>
            <a:r>
              <a:rPr lang="en-US" sz="2800" dirty="0"/>
              <a:t>. </a:t>
            </a:r>
          </a:p>
          <a:p>
            <a:r>
              <a:rPr lang="en-US" sz="2800" dirty="0"/>
              <a:t> It is called the </a:t>
            </a:r>
            <a:r>
              <a:rPr lang="en-US" sz="2800" b="1" i="1" dirty="0">
                <a:solidFill>
                  <a:srgbClr val="FFFF00"/>
                </a:solidFill>
              </a:rPr>
              <a:t>hair papilla</a:t>
            </a:r>
            <a:r>
              <a:rPr lang="en-US" sz="2800" dirty="0"/>
              <a:t>.</a:t>
            </a:r>
          </a:p>
          <a:p>
            <a:r>
              <a:rPr lang="en-US" sz="2800" dirty="0"/>
              <a:t>Provides nourishment to the hair.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3955473" cy="508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94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0" y="0"/>
            <a:ext cx="4953000" cy="6858000"/>
          </a:xfrm>
          <a:ln>
            <a:solidFill>
              <a:srgbClr val="FFFF00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/>
              <a:t>Part of Hair</a:t>
            </a:r>
          </a:p>
          <a:p>
            <a:r>
              <a:rPr lang="en-US" sz="2800" dirty="0"/>
              <a:t>A single hair has </a:t>
            </a:r>
            <a:r>
              <a:rPr lang="en-US" sz="2800" dirty="0">
                <a:solidFill>
                  <a:srgbClr val="FFFF00"/>
                </a:solidFill>
              </a:rPr>
              <a:t>a </a:t>
            </a:r>
            <a:r>
              <a:rPr lang="en-US" sz="2800" b="1" i="1" dirty="0">
                <a:solidFill>
                  <a:srgbClr val="FFFF00"/>
                </a:solidFill>
              </a:rPr>
              <a:t>shaft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which projects above the surface of the skin.</a:t>
            </a:r>
          </a:p>
          <a:p>
            <a:pPr marL="0" indent="0">
              <a:buNone/>
            </a:pPr>
            <a:r>
              <a:rPr lang="en-US" sz="2800" b="1" i="1" dirty="0">
                <a:solidFill>
                  <a:srgbClr val="FFFF00"/>
                </a:solidFill>
              </a:rPr>
              <a:t>Root</a:t>
            </a:r>
            <a:r>
              <a:rPr lang="en-US" sz="2800" dirty="0"/>
              <a:t> which is enclosed by hair follicle is present in the dermis </a:t>
            </a:r>
          </a:p>
          <a:p>
            <a:r>
              <a:rPr lang="en-US" sz="2800" dirty="0"/>
              <a:t>The </a:t>
            </a:r>
            <a:r>
              <a:rPr lang="en-US" sz="2800" b="1" i="1" dirty="0"/>
              <a:t>hair follicle </a:t>
            </a:r>
            <a:r>
              <a:rPr lang="en-US" sz="2800" dirty="0"/>
              <a:t>is a tubular invagination that is partly </a:t>
            </a:r>
            <a:r>
              <a:rPr lang="en-US" sz="2800" b="1" i="1" dirty="0"/>
              <a:t>epidermal and partly dermal in origin </a:t>
            </a:r>
            <a:r>
              <a:rPr lang="en-US" sz="2800" dirty="0"/>
              <a:t>. </a:t>
            </a:r>
          </a:p>
          <a:p>
            <a:r>
              <a:rPr lang="en-US" sz="2800" dirty="0"/>
              <a:t>The shaft and the root of a hair consist of epidermal cells that are keratinized.</a:t>
            </a:r>
          </a:p>
          <a:p>
            <a:r>
              <a:rPr lang="en-US" sz="2800" dirty="0"/>
              <a:t>These cells are arranged in three concentric layers.</a:t>
            </a:r>
          </a:p>
          <a:p>
            <a:pPr marL="0" indent="0">
              <a:buNone/>
            </a:pPr>
            <a:r>
              <a:rPr lang="en-US" sz="2800" b="1" dirty="0"/>
              <a:t>Medulla</a:t>
            </a:r>
          </a:p>
          <a:p>
            <a:pPr marL="0" indent="0">
              <a:buNone/>
            </a:pPr>
            <a:r>
              <a:rPr lang="en-US" sz="2800" b="1" dirty="0"/>
              <a:t>Cortex</a:t>
            </a:r>
          </a:p>
          <a:p>
            <a:pPr marL="0" indent="0">
              <a:buNone/>
            </a:pPr>
            <a:r>
              <a:rPr lang="en-US" sz="2800" b="1" dirty="0"/>
              <a:t>Cuticle.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636"/>
            <a:ext cx="4191000" cy="41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421178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454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763000" cy="6629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u="sng" dirty="0"/>
              <a:t>skin :-</a:t>
            </a:r>
          </a:p>
          <a:p>
            <a:pPr>
              <a:buNone/>
            </a:pPr>
            <a:r>
              <a:rPr lang="en-US" sz="2800" u="sng" dirty="0"/>
              <a:t>Introduction:-</a:t>
            </a:r>
            <a:endParaRPr lang="en-US" sz="2800" b="1" u="sng" dirty="0"/>
          </a:p>
          <a:p>
            <a:r>
              <a:rPr lang="en-US" sz="2800" dirty="0"/>
              <a:t>The skin is the largest organ of the body.</a:t>
            </a:r>
          </a:p>
          <a:p>
            <a:r>
              <a:rPr lang="en-US" sz="2800" dirty="0"/>
              <a:t>It is not uniformly thick. </a:t>
            </a:r>
          </a:p>
          <a:p>
            <a:r>
              <a:rPr lang="en-US" sz="2800" dirty="0"/>
              <a:t>At some place it is the thick and in some places it is thin.</a:t>
            </a:r>
          </a:p>
          <a:p>
            <a:r>
              <a:rPr lang="en-US" sz="2800" dirty="0"/>
              <a:t> The average thickness of the skin is about 1-2 mm,</a:t>
            </a:r>
          </a:p>
          <a:p>
            <a:r>
              <a:rPr lang="en-US" sz="2800" dirty="0"/>
              <a:t> In the </a:t>
            </a:r>
            <a:r>
              <a:rPr lang="en-US" sz="2800" b="1" i="1" dirty="0"/>
              <a:t>sole of the foot, palm of the hand and in the </a:t>
            </a:r>
            <a:r>
              <a:rPr lang="en-US" sz="2800" b="1" i="1" dirty="0" err="1"/>
              <a:t>intrascapular</a:t>
            </a:r>
            <a:r>
              <a:rPr lang="en-US" sz="2800" b="1" i="1" dirty="0"/>
              <a:t> </a:t>
            </a:r>
            <a:r>
              <a:rPr lang="en-US" sz="2800" dirty="0"/>
              <a:t>region, it is considerably thick, thickness about 5mm.</a:t>
            </a:r>
          </a:p>
          <a:p>
            <a:r>
              <a:rPr lang="en-US" sz="2800" dirty="0"/>
              <a:t>In other areas of the body the skin is thin.</a:t>
            </a:r>
          </a:p>
          <a:p>
            <a:r>
              <a:rPr lang="en-US" sz="2800" dirty="0" err="1"/>
              <a:t>Eg</a:t>
            </a:r>
            <a:r>
              <a:rPr lang="en-US" sz="2800" dirty="0"/>
              <a:t>: Eyelid, pennies, thickness about 0.5mm only.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78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Cuticle</a:t>
            </a:r>
            <a:r>
              <a:rPr lang="en-US" dirty="0"/>
              <a:t> </a:t>
            </a:r>
          </a:p>
          <a:p>
            <a:r>
              <a:rPr lang="en-US" dirty="0"/>
              <a:t>The transparent cuticle </a:t>
            </a:r>
            <a:r>
              <a:rPr lang="en-US" b="1" i="1" dirty="0"/>
              <a:t>covers the hair shaft like a roof</a:t>
            </a:r>
            <a:r>
              <a:rPr lang="en-US" dirty="0"/>
              <a:t>.</a:t>
            </a:r>
          </a:p>
          <a:p>
            <a:r>
              <a:rPr lang="en-US" dirty="0"/>
              <a:t>Protecting it from the elements and chemicals, and from losing moisture.  </a:t>
            </a:r>
          </a:p>
          <a:p>
            <a:pPr marL="0" indent="0">
              <a:buNone/>
            </a:pPr>
            <a:r>
              <a:rPr lang="en-US" b="1" u="sng" dirty="0"/>
              <a:t>The cortex</a:t>
            </a:r>
            <a:r>
              <a:rPr lang="en-US" dirty="0"/>
              <a:t> </a:t>
            </a:r>
          </a:p>
          <a:p>
            <a:r>
              <a:rPr lang="en-US" dirty="0"/>
              <a:t>It provides most of the hair’s weight. </a:t>
            </a:r>
          </a:p>
          <a:p>
            <a:r>
              <a:rPr lang="en-US" dirty="0"/>
              <a:t>It contains melanin which provides color to the hair, stores oils, provides flexibility and elasticity, and adds shape to the hair.</a:t>
            </a:r>
          </a:p>
          <a:p>
            <a:r>
              <a:rPr lang="en-US" dirty="0"/>
              <a:t> When the cuticle is damaged hair looks dull and dry. </a:t>
            </a:r>
          </a:p>
          <a:p>
            <a:r>
              <a:rPr lang="en-US" b="1" u="sng" dirty="0"/>
              <a:t>The medulla</a:t>
            </a:r>
            <a:r>
              <a:rPr lang="en-US" dirty="0"/>
              <a:t> </a:t>
            </a:r>
          </a:p>
          <a:p>
            <a:r>
              <a:rPr lang="en-US" dirty="0"/>
              <a:t>It is a inner hollow core that runs the length of the shaft. 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8283" y="1846263"/>
            <a:ext cx="2213634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163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862"/>
            <a:ext cx="4800600" cy="6852138"/>
          </a:xfrm>
        </p:spPr>
        <p:txBody>
          <a:bodyPr>
            <a:normAutofit/>
          </a:bodyPr>
          <a:lstStyle/>
          <a:p>
            <a:r>
              <a:rPr lang="en-US" sz="2800" dirty="0"/>
              <a:t>The hair follicle is associated with sebaceous glands and a bundle of smooth muscles cells called as </a:t>
            </a:r>
            <a:r>
              <a:rPr lang="en-US" sz="2800" b="1" i="1" dirty="0" err="1">
                <a:solidFill>
                  <a:srgbClr val="FFFF00"/>
                </a:solidFill>
              </a:rPr>
              <a:t>arrector</a:t>
            </a:r>
            <a:r>
              <a:rPr lang="en-US" sz="2800" b="1" i="1" dirty="0">
                <a:solidFill>
                  <a:srgbClr val="FFFF00"/>
                </a:solidFill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</a:rPr>
              <a:t>pilli</a:t>
            </a:r>
            <a:r>
              <a:rPr lang="en-US" sz="2800" dirty="0"/>
              <a:t>.</a:t>
            </a:r>
          </a:p>
          <a:p>
            <a:r>
              <a:rPr lang="en-US" sz="2800" dirty="0"/>
              <a:t>The </a:t>
            </a:r>
            <a:r>
              <a:rPr lang="en-US" sz="2800" dirty="0" err="1"/>
              <a:t>arrector</a:t>
            </a:r>
            <a:r>
              <a:rPr lang="en-US" sz="2800" dirty="0"/>
              <a:t> </a:t>
            </a:r>
            <a:r>
              <a:rPr lang="en-US" sz="2800" dirty="0" err="1"/>
              <a:t>pilli</a:t>
            </a:r>
            <a:r>
              <a:rPr lang="en-US" sz="2800" dirty="0"/>
              <a:t> connects the hair follicle to the superficial layer of dermis.</a:t>
            </a:r>
          </a:p>
          <a:p>
            <a:r>
              <a:rPr lang="en-US" sz="2800" dirty="0"/>
              <a:t>When </a:t>
            </a:r>
            <a:r>
              <a:rPr lang="en-US" sz="2800" dirty="0" err="1"/>
              <a:t>arrector</a:t>
            </a:r>
            <a:r>
              <a:rPr lang="en-US" sz="2800" dirty="0"/>
              <a:t> muscle contract it pull the hair shaft perpendicular to the skin.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55" y="0"/>
            <a:ext cx="426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429000"/>
            <a:ext cx="4187825" cy="345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683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800" b="1" u="sng" dirty="0">
                <a:solidFill>
                  <a:srgbClr val="FFFF00"/>
                </a:solidFill>
                <a:latin typeface="+mn-lt"/>
              </a:rPr>
              <a:t>NAIL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381000"/>
            <a:ext cx="4724400" cy="6477000"/>
          </a:xfrm>
        </p:spPr>
        <p:txBody>
          <a:bodyPr>
            <a:noAutofit/>
          </a:bodyPr>
          <a:lstStyle/>
          <a:p>
            <a:r>
              <a:rPr lang="en-US" sz="2000" dirty="0"/>
              <a:t> </a:t>
            </a:r>
            <a:r>
              <a:rPr lang="en-US" sz="1800" dirty="0"/>
              <a:t>Nails are plates of </a:t>
            </a:r>
            <a:r>
              <a:rPr lang="en-US" sz="1800" b="1" i="1" dirty="0">
                <a:solidFill>
                  <a:srgbClr val="FF0000"/>
                </a:solidFill>
              </a:rPr>
              <a:t>modified hard, keratinized </a:t>
            </a:r>
            <a:r>
              <a:rPr lang="en-US" sz="1800" b="1" i="1" dirty="0" err="1">
                <a:solidFill>
                  <a:srgbClr val="FF0000"/>
                </a:solidFill>
              </a:rPr>
              <a:t>epidermnal</a:t>
            </a:r>
            <a:r>
              <a:rPr lang="en-US" sz="1800" b="1" i="1" dirty="0">
                <a:solidFill>
                  <a:srgbClr val="FF0000"/>
                </a:solidFill>
              </a:rPr>
              <a:t> cells. </a:t>
            </a:r>
          </a:p>
          <a:p>
            <a:r>
              <a:rPr lang="en-US" sz="1800" dirty="0"/>
              <a:t>Each nail consists of </a:t>
            </a:r>
            <a:r>
              <a:rPr lang="en-US" sz="1800" b="1" i="1" dirty="0"/>
              <a:t>nail plate and nail bed.</a:t>
            </a:r>
          </a:p>
          <a:p>
            <a:pPr marL="0" indent="0">
              <a:buNone/>
            </a:pPr>
            <a:r>
              <a:rPr lang="en-US" sz="1800" b="1" u="sng" dirty="0"/>
              <a:t>Nail plate</a:t>
            </a:r>
          </a:p>
          <a:p>
            <a:r>
              <a:rPr lang="en-US" sz="1800" dirty="0"/>
              <a:t>It is a part of nail, which consists of </a:t>
            </a:r>
            <a:r>
              <a:rPr lang="en-US" sz="1800" b="1" i="1" dirty="0">
                <a:solidFill>
                  <a:srgbClr val="FFC000"/>
                </a:solidFill>
              </a:rPr>
              <a:t>nail edge, body of nail and a </a:t>
            </a:r>
            <a:r>
              <a:rPr lang="en-US" sz="1800" b="1" i="1" dirty="0"/>
              <a:t>hidden part of the </a:t>
            </a:r>
            <a:r>
              <a:rPr lang="en-US" sz="1800" b="1" i="1" dirty="0">
                <a:solidFill>
                  <a:srgbClr val="FFC000"/>
                </a:solidFill>
              </a:rPr>
              <a:t>nail root</a:t>
            </a:r>
            <a:r>
              <a:rPr lang="en-US" sz="1800" dirty="0">
                <a:solidFill>
                  <a:srgbClr val="FFC000"/>
                </a:solidFill>
              </a:rPr>
              <a:t>. </a:t>
            </a:r>
          </a:p>
          <a:p>
            <a:r>
              <a:rPr lang="en-US" sz="1800" dirty="0"/>
              <a:t>In the nail plate the keratinized cells are tightly packed and become very hard due to the formation of hard keratin.</a:t>
            </a:r>
          </a:p>
          <a:p>
            <a:pPr marL="0" indent="0">
              <a:buNone/>
            </a:pPr>
            <a:r>
              <a:rPr lang="en-US" sz="1800" b="1" u="sng" dirty="0"/>
              <a:t>Nail bed </a:t>
            </a:r>
          </a:p>
          <a:p>
            <a:r>
              <a:rPr lang="en-US" sz="1800" dirty="0"/>
              <a:t>Nail bed consists of </a:t>
            </a:r>
            <a:r>
              <a:rPr lang="en-US" sz="1800" b="1" dirty="0">
                <a:solidFill>
                  <a:srgbClr val="FFFF00"/>
                </a:solidFill>
              </a:rPr>
              <a:t>epidermis and dermis</a:t>
            </a:r>
            <a:r>
              <a:rPr lang="en-US" sz="1800" dirty="0"/>
              <a:t>.</a:t>
            </a:r>
          </a:p>
          <a:p>
            <a:r>
              <a:rPr lang="en-US" sz="1800" dirty="0"/>
              <a:t> The epithelium deep to nail root is called as </a:t>
            </a:r>
            <a:r>
              <a:rPr lang="en-US" sz="1800" b="1" i="1" dirty="0"/>
              <a:t>nail matrix.</a:t>
            </a:r>
          </a:p>
          <a:p>
            <a:r>
              <a:rPr lang="en-US" sz="1800" dirty="0"/>
              <a:t> The nail matrix is involved in the growth of nail. </a:t>
            </a:r>
          </a:p>
          <a:p>
            <a:r>
              <a:rPr lang="en-US" sz="1800" dirty="0"/>
              <a:t>The average growth in the length of finger nail is about 1mm per week.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3084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960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2400"/>
            <a:ext cx="5029200" cy="6705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FFFF00"/>
                </a:solidFill>
              </a:rPr>
              <a:t>Glands of the Skin</a:t>
            </a:r>
            <a:r>
              <a:rPr lang="en-US" b="1" u="sng" dirty="0"/>
              <a:t>:- </a:t>
            </a:r>
          </a:p>
          <a:p>
            <a:r>
              <a:rPr lang="en-US" dirty="0"/>
              <a:t>Skin contain two types of glands, They are </a:t>
            </a:r>
            <a:r>
              <a:rPr lang="en-US" b="1" i="1" dirty="0"/>
              <a:t>Sebaceous gland and Sweat gland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b="1" u="sng" dirty="0"/>
              <a:t>Sebaceous gland:-</a:t>
            </a:r>
          </a:p>
          <a:p>
            <a:pPr>
              <a:buNone/>
            </a:pPr>
            <a:r>
              <a:rPr lang="en-US" sz="2400" b="1" u="sng" dirty="0"/>
              <a:t>Structure :</a:t>
            </a:r>
            <a:r>
              <a:rPr lang="en-US" sz="2400" dirty="0"/>
              <a:t>-</a:t>
            </a:r>
          </a:p>
          <a:p>
            <a:r>
              <a:rPr lang="en-US" sz="2400" dirty="0"/>
              <a:t> These glands are ovoid or spherical in shape and are situated at the side of the hair follicle. </a:t>
            </a:r>
          </a:p>
          <a:p>
            <a:r>
              <a:rPr lang="en-US" sz="2400" dirty="0"/>
              <a:t>Sebaceous glands are absent in </a:t>
            </a:r>
            <a:r>
              <a:rPr lang="en-US" sz="2400" b="1" i="1" dirty="0"/>
              <a:t>thick skin. </a:t>
            </a:r>
          </a:p>
          <a:p>
            <a:r>
              <a:rPr lang="en-US" sz="2400" dirty="0"/>
              <a:t>Which is devoid of hair follicles. </a:t>
            </a:r>
          </a:p>
          <a:p>
            <a:r>
              <a:rPr lang="en-US" sz="2400" dirty="0"/>
              <a:t>Each gland is covered by connective tissues.</a:t>
            </a:r>
          </a:p>
          <a:p>
            <a:r>
              <a:rPr lang="en-US" sz="2400" b="1" i="1" dirty="0"/>
              <a:t>Acne </a:t>
            </a:r>
            <a:r>
              <a:rPr lang="en-US" sz="2400" b="1" i="1" dirty="0" err="1"/>
              <a:t>vulgaries</a:t>
            </a:r>
            <a:r>
              <a:rPr lang="en-US" sz="2400" b="1" i="1" dirty="0"/>
              <a:t> (pimples) </a:t>
            </a:r>
            <a:r>
              <a:rPr lang="en-US" sz="2400" dirty="0"/>
              <a:t>is the common inflammation of sebaceous glands at the age of puberty.</a:t>
            </a:r>
          </a:p>
          <a:p>
            <a:pPr>
              <a:buNone/>
            </a:pPr>
            <a:r>
              <a:rPr lang="en-US" sz="2400" u="sng" dirty="0"/>
              <a:t>Function:- </a:t>
            </a:r>
            <a:r>
              <a:rPr lang="en-US" sz="2400" dirty="0"/>
              <a:t> </a:t>
            </a:r>
          </a:p>
          <a:p>
            <a:r>
              <a:rPr lang="en-US" sz="2400" dirty="0"/>
              <a:t>It produce the </a:t>
            </a:r>
            <a:r>
              <a:rPr lang="en-US" sz="2400" b="1" i="1" dirty="0"/>
              <a:t>sebum </a:t>
            </a:r>
            <a:r>
              <a:rPr lang="en-US" sz="2400" dirty="0"/>
              <a:t>, it is anti bacterial and anti fungal. </a:t>
            </a:r>
          </a:p>
          <a:p>
            <a:r>
              <a:rPr lang="en-US" sz="2400" dirty="0"/>
              <a:t>It prevents the infection of skin by bacteria or fungi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886200" cy="458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931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5029200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u="sng" dirty="0"/>
              <a:t>Sweat glands:</a:t>
            </a:r>
            <a:r>
              <a:rPr lang="en-US" sz="2400" dirty="0"/>
              <a:t>- </a:t>
            </a:r>
          </a:p>
          <a:p>
            <a:r>
              <a:rPr lang="en-US" sz="2400" dirty="0"/>
              <a:t>The sweat glands secrete watery secretion (sweat) on the surface of the skin through sweat pores.</a:t>
            </a:r>
          </a:p>
          <a:p>
            <a:r>
              <a:rPr lang="en-US" sz="2400" dirty="0"/>
              <a:t>These glands are present all over the skin and are estimated to be about </a:t>
            </a:r>
            <a:r>
              <a:rPr lang="en-US" sz="2400" b="1" i="1" dirty="0"/>
              <a:t>3 to 4 million sweat glands all over the body.</a:t>
            </a:r>
          </a:p>
          <a:p>
            <a:r>
              <a:rPr lang="en-US" sz="2400" dirty="0"/>
              <a:t>They may secrete few liters of sweat per day during summer season. </a:t>
            </a:r>
          </a:p>
          <a:p>
            <a:r>
              <a:rPr lang="en-US" sz="2400" dirty="0"/>
              <a:t>Secretion reduces to about ½  to 1 liter per day during winter season.</a:t>
            </a:r>
          </a:p>
          <a:p>
            <a:r>
              <a:rPr lang="en-US" sz="2400" dirty="0"/>
              <a:t>Sweat glands are of two types </a:t>
            </a:r>
            <a:r>
              <a:rPr lang="en-US" sz="2400" b="1" i="1" dirty="0" err="1">
                <a:solidFill>
                  <a:srgbClr val="FFFF00"/>
                </a:solidFill>
              </a:rPr>
              <a:t>Eccrine</a:t>
            </a:r>
            <a:r>
              <a:rPr lang="en-US" sz="2400" b="1" i="1" dirty="0">
                <a:solidFill>
                  <a:srgbClr val="FFFF00"/>
                </a:solidFill>
              </a:rPr>
              <a:t>  and Apocrine.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76" y="1447800"/>
            <a:ext cx="404020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-13855"/>
            <a:ext cx="4495800" cy="659352"/>
          </a:xfrm>
        </p:spPr>
        <p:txBody>
          <a:bodyPr/>
          <a:lstStyle/>
          <a:p>
            <a:r>
              <a:rPr lang="en-US" u="sng" dirty="0" err="1"/>
              <a:t>Eccrine</a:t>
            </a:r>
            <a:r>
              <a:rPr lang="en-US" u="sng" dirty="0"/>
              <a:t> sweat glands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0" y="685800"/>
            <a:ext cx="4572000" cy="6172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These glands are widely distributed throughout the skin except lips, glans penis, labia </a:t>
            </a:r>
            <a:r>
              <a:rPr lang="en-US" sz="2800" dirty="0" err="1"/>
              <a:t>minora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These glands are simply coiled tubular gland.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The ducts of glands open through </a:t>
            </a:r>
            <a:r>
              <a:rPr lang="en-US" sz="2800" b="1" dirty="0">
                <a:solidFill>
                  <a:srgbClr val="FF0000"/>
                </a:solidFill>
              </a:rPr>
              <a:t>pores on the surface of the skin</a:t>
            </a:r>
            <a:r>
              <a:rPr lang="en-US" sz="2800" dirty="0"/>
              <a:t>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572001" y="0"/>
            <a:ext cx="4572000" cy="654843"/>
          </a:xfrm>
        </p:spPr>
        <p:txBody>
          <a:bodyPr/>
          <a:lstStyle/>
          <a:p>
            <a:r>
              <a:rPr lang="en-US" u="sng" dirty="0"/>
              <a:t>Apocrine sweat glands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72000" y="685800"/>
            <a:ext cx="4572000" cy="6172200"/>
          </a:xfrm>
        </p:spPr>
        <p:txBody>
          <a:bodyPr/>
          <a:lstStyle/>
          <a:p>
            <a:r>
              <a:rPr lang="en-US" sz="2800" dirty="0"/>
              <a:t>These glands are found in the skin of axilla, groin, areola of breast ,labia </a:t>
            </a:r>
            <a:r>
              <a:rPr lang="en-US" sz="2800" dirty="0" err="1"/>
              <a:t>minora</a:t>
            </a:r>
            <a:r>
              <a:rPr lang="en-US" sz="2800" dirty="0"/>
              <a:t>, scrotum, </a:t>
            </a:r>
            <a:r>
              <a:rPr lang="en-US" sz="2800" dirty="0" err="1"/>
              <a:t>peri</a:t>
            </a:r>
            <a:r>
              <a:rPr lang="en-US" sz="2800" dirty="0"/>
              <a:t>-anal region.</a:t>
            </a:r>
          </a:p>
          <a:p>
            <a:r>
              <a:rPr lang="en-US" sz="2800" dirty="0"/>
              <a:t>These are also simple coiled tubular glands.</a:t>
            </a:r>
          </a:p>
          <a:p>
            <a:r>
              <a:rPr lang="en-US" sz="2800" dirty="0"/>
              <a:t>The ducts of apocrine glands open in the </a:t>
            </a:r>
            <a:r>
              <a:rPr lang="en-US" sz="2800" b="1" dirty="0">
                <a:solidFill>
                  <a:srgbClr val="FFFF00"/>
                </a:solidFill>
              </a:rPr>
              <a:t>apical part of hair follicles</a:t>
            </a:r>
            <a:r>
              <a:rPr lang="en-US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3553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978" y="2582863"/>
            <a:ext cx="3260331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6640" y="2582863"/>
            <a:ext cx="3556919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276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err="1"/>
              <a:t>Ceruminous</a:t>
            </a:r>
            <a:r>
              <a:rPr lang="en-US" sz="2800" b="1" u="sng" dirty="0"/>
              <a:t> glands</a:t>
            </a:r>
          </a:p>
          <a:p>
            <a:r>
              <a:rPr lang="en-US" sz="2800" dirty="0" err="1"/>
              <a:t>Ceruminous</a:t>
            </a:r>
            <a:r>
              <a:rPr lang="en-US" sz="2800" dirty="0"/>
              <a:t> glands </a:t>
            </a:r>
            <a:r>
              <a:rPr lang="en-US" sz="2800" b="1" i="1" dirty="0"/>
              <a:t>are modified apocrine sweat glands. </a:t>
            </a:r>
          </a:p>
          <a:p>
            <a:r>
              <a:rPr lang="en-US" sz="2800" dirty="0"/>
              <a:t>These glands are present in the e</a:t>
            </a:r>
            <a:r>
              <a:rPr lang="en-US" sz="2800" b="1" i="1" dirty="0"/>
              <a:t>xternal acoustic meatus</a:t>
            </a:r>
            <a:r>
              <a:rPr lang="en-US" sz="2800" dirty="0"/>
              <a:t>(external ear canal) and produce a waxy secretion.</a:t>
            </a:r>
          </a:p>
          <a:p>
            <a:r>
              <a:rPr lang="en-US" sz="2800" dirty="0"/>
              <a:t>This secretion is called as </a:t>
            </a:r>
            <a:r>
              <a:rPr lang="en-US" sz="2800" b="1" i="1" dirty="0" err="1"/>
              <a:t>cerumen</a:t>
            </a:r>
            <a:r>
              <a:rPr lang="en-US" sz="2800" dirty="0"/>
              <a:t>, which along with hair of ear canal provides a sticky barrier for foreign bodies.</a:t>
            </a:r>
          </a:p>
          <a:p>
            <a:pPr marL="0" indent="0">
              <a:buNone/>
            </a:pPr>
            <a:r>
              <a:rPr lang="en-I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Mammary Glands</a:t>
            </a:r>
          </a:p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Mammary glands are specialized sweat glands that secrete milk in female.</a:t>
            </a:r>
          </a:p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glands are located in the </a:t>
            </a:r>
            <a:r>
              <a:rPr lang="en-I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subcutancous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layer.</a:t>
            </a:r>
          </a:p>
          <a:p>
            <a:pPr marL="0" indent="0">
              <a:buNone/>
            </a:pPr>
            <a:endParaRPr lang="pt-BR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6845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1773" y="2438400"/>
            <a:ext cx="51637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FASCIA</a:t>
            </a:r>
            <a:endParaRPr lang="en-US" sz="9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/>
          <a:lstStyle/>
          <a:p>
            <a:r>
              <a:rPr lang="en-US" dirty="0"/>
              <a:t>Fascia is the collection of connective tissue. </a:t>
            </a:r>
          </a:p>
          <a:p>
            <a:r>
              <a:rPr lang="en-US" dirty="0"/>
              <a:t>The deep structure of body ,</a:t>
            </a:r>
            <a:r>
              <a:rPr lang="en-US" dirty="0" err="1"/>
              <a:t>i.e</a:t>
            </a:r>
            <a:r>
              <a:rPr lang="en-US" dirty="0"/>
              <a:t> ; </a:t>
            </a:r>
            <a:r>
              <a:rPr lang="en-US" b="1" i="1" dirty="0"/>
              <a:t>muscles and bones </a:t>
            </a:r>
            <a:r>
              <a:rPr lang="en-US" dirty="0"/>
              <a:t>are separated from skin by two layers of connective tissue ,the </a:t>
            </a:r>
            <a:r>
              <a:rPr lang="en-US" b="1" i="1" dirty="0"/>
              <a:t>superficial and deep fascia. </a:t>
            </a:r>
          </a:p>
          <a:p>
            <a:r>
              <a:rPr lang="en-US" dirty="0"/>
              <a:t>The superficial fascia is made up of loose areolar tissue </a:t>
            </a:r>
          </a:p>
          <a:p>
            <a:r>
              <a:rPr lang="en-US" dirty="0"/>
              <a:t>Deep fascia is made up of dense , inelastic membrane.</a:t>
            </a:r>
          </a:p>
          <a:p>
            <a:pPr>
              <a:buNone/>
            </a:pPr>
            <a:r>
              <a:rPr lang="en-US" sz="2400" b="1" u="sng" dirty="0"/>
              <a:t>Superficial fascia:</a:t>
            </a:r>
            <a:r>
              <a:rPr lang="en-US" sz="2400" dirty="0"/>
              <a:t>-  </a:t>
            </a:r>
          </a:p>
          <a:p>
            <a:r>
              <a:rPr lang="en-US" sz="2400" dirty="0"/>
              <a:t>This is the general coating of the  body beneath the skin made up of </a:t>
            </a:r>
            <a:r>
              <a:rPr lang="en-US" sz="2400" b="1" i="1" dirty="0"/>
              <a:t>lose  areolar tissue with varying amount of fat.</a:t>
            </a:r>
          </a:p>
          <a:p>
            <a:pPr>
              <a:buNone/>
            </a:pPr>
            <a:r>
              <a:rPr lang="en-US" sz="2400" b="1" u="sng" dirty="0"/>
              <a:t>Distribution of fat in this fascia:</a:t>
            </a:r>
            <a:r>
              <a:rPr lang="en-US" sz="2400" u="sng" dirty="0"/>
              <a:t>-</a:t>
            </a:r>
            <a:endParaRPr lang="en-US" sz="2400" dirty="0"/>
          </a:p>
          <a:p>
            <a:r>
              <a:rPr lang="en-US" sz="2400" dirty="0"/>
              <a:t>Fat is abundant in the gluteal  region (buttocks), lumbar region, front of the thigh, anterior abdominal wall.</a:t>
            </a:r>
          </a:p>
          <a:p>
            <a:r>
              <a:rPr lang="en-US" sz="2400" dirty="0"/>
              <a:t>In female fat is more abundant and is more evenly distributed than male.</a:t>
            </a:r>
          </a:p>
          <a:p>
            <a:r>
              <a:rPr lang="en-US" sz="2400" dirty="0"/>
              <a:t>Fat is absent from the eyelid, external ear, penis and scrotum.</a:t>
            </a:r>
          </a:p>
          <a:p>
            <a:pPr marL="0" indent="0">
              <a:buNone/>
            </a:pPr>
            <a:endParaRPr lang="en-US" sz="2400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43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399"/>
            <a:ext cx="9144000" cy="676890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u="sng" dirty="0"/>
              <a:t>Function of the skin:-</a:t>
            </a:r>
            <a:endParaRPr lang="en-US" sz="2800" b="1" dirty="0"/>
          </a:p>
          <a:p>
            <a:r>
              <a:rPr lang="en-US" sz="2800" dirty="0"/>
              <a:t>The primary function of the skin is </a:t>
            </a:r>
            <a:r>
              <a:rPr lang="en-US" sz="2800" b="1" i="1" dirty="0"/>
              <a:t>the protection of organs</a:t>
            </a:r>
          </a:p>
          <a:p>
            <a:pPr>
              <a:buNone/>
            </a:pPr>
            <a:r>
              <a:rPr lang="en-US" sz="2800" b="1" u="sng" dirty="0"/>
              <a:t>Primary function</a:t>
            </a:r>
            <a:r>
              <a:rPr lang="en-US" sz="2800" u="sng" dirty="0"/>
              <a:t>:-</a:t>
            </a:r>
            <a:endParaRPr lang="en-US" sz="2800" dirty="0"/>
          </a:p>
          <a:p>
            <a:r>
              <a:rPr lang="en-US" sz="2800" dirty="0"/>
              <a:t>Skin forms the covering of all the organs of the body and protects these organs from following factors.</a:t>
            </a:r>
          </a:p>
          <a:p>
            <a:pPr>
              <a:buNone/>
            </a:pPr>
            <a:r>
              <a:rPr lang="en-US" sz="2800" b="1" dirty="0"/>
              <a:t>Bacteria and toxic substance.</a:t>
            </a:r>
          </a:p>
          <a:p>
            <a:pPr>
              <a:buNone/>
            </a:pPr>
            <a:r>
              <a:rPr lang="en-US" sz="2800" b="1" dirty="0"/>
              <a:t>Mechanical blow.</a:t>
            </a:r>
          </a:p>
          <a:p>
            <a:pPr>
              <a:buNone/>
            </a:pPr>
            <a:r>
              <a:rPr lang="en-US" sz="2800" b="1" dirty="0"/>
              <a:t>Ultraviolet rays.</a:t>
            </a:r>
          </a:p>
          <a:p>
            <a:pPr>
              <a:buNone/>
            </a:pPr>
            <a:r>
              <a:rPr lang="en-US" sz="2800" b="1" u="sng" dirty="0"/>
              <a:t>Protection from bacteria and toxic substances</a:t>
            </a:r>
            <a:r>
              <a:rPr lang="en-US" sz="2800" u="sng" dirty="0"/>
              <a:t>:-</a:t>
            </a:r>
          </a:p>
          <a:p>
            <a:r>
              <a:rPr lang="en-US" sz="2800" dirty="0"/>
              <a:t>Skin covers the</a:t>
            </a:r>
            <a:r>
              <a:rPr lang="en-US" sz="2800" u="sng" dirty="0"/>
              <a:t> </a:t>
            </a:r>
            <a:r>
              <a:rPr lang="en-US" sz="2800" dirty="0"/>
              <a:t>organs of the body and protect organs, these organs covering the skin having direct contact with external environment.</a:t>
            </a:r>
          </a:p>
          <a:p>
            <a:r>
              <a:rPr lang="en-US" sz="2800" dirty="0"/>
              <a:t> Thus it prevents the bacterial infection.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u="sng" dirty="0"/>
              <a:t>Types of fat:</a:t>
            </a:r>
            <a:r>
              <a:rPr lang="en-US" sz="2800" u="sng" dirty="0"/>
              <a:t>-</a:t>
            </a:r>
            <a:r>
              <a:rPr lang="en-US" sz="2800" dirty="0"/>
              <a:t> </a:t>
            </a:r>
          </a:p>
          <a:p>
            <a:r>
              <a:rPr lang="en-US" sz="2400" dirty="0"/>
              <a:t>There  are two type of fat</a:t>
            </a:r>
            <a:r>
              <a:rPr lang="en-US" sz="2400" b="1" i="1" dirty="0"/>
              <a:t> yellow and brown fat</a:t>
            </a:r>
            <a:r>
              <a:rPr lang="en-US" sz="2400" dirty="0"/>
              <a:t>. </a:t>
            </a:r>
          </a:p>
          <a:p>
            <a:r>
              <a:rPr lang="en-US" sz="2400" dirty="0"/>
              <a:t>Most of the body fat is yellow only in </a:t>
            </a:r>
            <a:r>
              <a:rPr lang="en-US" sz="2400" b="1" i="1" dirty="0"/>
              <a:t>hibernating animals </a:t>
            </a:r>
            <a:r>
              <a:rPr lang="en-US" sz="2400" dirty="0"/>
              <a:t>it is brown. </a:t>
            </a:r>
          </a:p>
          <a:p>
            <a:pPr>
              <a:buNone/>
            </a:pPr>
            <a:r>
              <a:rPr lang="en-US" sz="2400" b="1" u="sng" dirty="0"/>
              <a:t>Characteristic features of the superficial fascia</a:t>
            </a:r>
            <a:r>
              <a:rPr lang="en-US" sz="2400" u="sng" dirty="0"/>
              <a:t>:-</a:t>
            </a:r>
            <a:endParaRPr lang="en-US" sz="2400" dirty="0"/>
          </a:p>
          <a:p>
            <a:r>
              <a:rPr lang="en-US" sz="2400" b="1" i="1" dirty="0"/>
              <a:t>It is mostly present</a:t>
            </a:r>
            <a:r>
              <a:rPr lang="en-US" sz="2400" dirty="0"/>
              <a:t> in the lower part of the anterior abdominal wall, perineum and the limb.</a:t>
            </a:r>
          </a:p>
          <a:p>
            <a:r>
              <a:rPr lang="en-US" sz="2400" b="1" i="1" dirty="0"/>
              <a:t>It is very thin on the</a:t>
            </a:r>
            <a:r>
              <a:rPr lang="en-US" sz="2400" dirty="0"/>
              <a:t> dorsal aspects of the hands and feet, sides of the neck, face and around the anus.</a:t>
            </a:r>
          </a:p>
          <a:p>
            <a:r>
              <a:rPr lang="en-US" sz="2400" b="1" i="1" dirty="0"/>
              <a:t>It is very dense </a:t>
            </a:r>
            <a:r>
              <a:rPr lang="en-US" sz="2400" dirty="0"/>
              <a:t>in the scalp, palms and soles.</a:t>
            </a:r>
          </a:p>
          <a:p>
            <a:pPr>
              <a:buNone/>
            </a:pPr>
            <a:r>
              <a:rPr lang="en-US" sz="2400" b="1" u="sng" dirty="0"/>
              <a:t>Function:-</a:t>
            </a:r>
            <a:endParaRPr lang="en-US" sz="2400" b="1" dirty="0"/>
          </a:p>
          <a:p>
            <a:r>
              <a:rPr lang="en-US" sz="2400" dirty="0"/>
              <a:t>Superficial fascia  facilitates movement of the skin.</a:t>
            </a:r>
          </a:p>
          <a:p>
            <a:r>
              <a:rPr lang="en-US" sz="2400" dirty="0"/>
              <a:t>It serves as a soft medium for the passage of the vessels and nerve to the skin.</a:t>
            </a:r>
          </a:p>
          <a:p>
            <a:r>
              <a:rPr lang="en-US" sz="2400" dirty="0"/>
              <a:t>It conserves body heat because fat is a bad conductor of heat.</a:t>
            </a:r>
          </a:p>
          <a:p>
            <a:pPr marL="0" indent="0"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2550"/>
            <a:ext cx="4876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62400"/>
            <a:ext cx="40354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863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DEEP FASCIA </a:t>
            </a:r>
          </a:p>
          <a:p>
            <a:r>
              <a:rPr lang="en-US" dirty="0"/>
              <a:t>The deep fascia covers almost whole body except face. </a:t>
            </a:r>
          </a:p>
          <a:p>
            <a:r>
              <a:rPr lang="en-US" dirty="0"/>
              <a:t>Through it is not very well  developed in thorax and abdomen but it is well defined in upper limbs, lower limbs and neck. </a:t>
            </a:r>
          </a:p>
          <a:p>
            <a:r>
              <a:rPr lang="en-US" dirty="0"/>
              <a:t> In neck it is present in three layers</a:t>
            </a:r>
          </a:p>
          <a:p>
            <a:pPr marL="0" indent="0">
              <a:buNone/>
            </a:pPr>
            <a:r>
              <a:rPr lang="en-US" dirty="0"/>
              <a:t>1) Investing  layer, </a:t>
            </a:r>
          </a:p>
          <a:p>
            <a:pPr marL="0" indent="0">
              <a:buNone/>
            </a:pPr>
            <a:r>
              <a:rPr lang="en-US" dirty="0"/>
              <a:t>2) pre-tracheal fascia.</a:t>
            </a:r>
          </a:p>
          <a:p>
            <a:pPr marL="0" indent="0">
              <a:buNone/>
            </a:pPr>
            <a:r>
              <a:rPr lang="en-US" dirty="0"/>
              <a:t>3) </a:t>
            </a:r>
            <a:r>
              <a:rPr lang="en-US" dirty="0" err="1"/>
              <a:t>Prevertebral</a:t>
            </a:r>
            <a:r>
              <a:rPr lang="en-US" dirty="0"/>
              <a:t> fascia.</a:t>
            </a:r>
          </a:p>
          <a:p>
            <a:r>
              <a:rPr lang="en-US" dirty="0"/>
              <a:t>The deep fascia is a dense inelastic connective tissue membrane.</a:t>
            </a:r>
          </a:p>
          <a:p>
            <a:r>
              <a:rPr lang="en-US" dirty="0"/>
              <a:t>Which is present beneath the superficial fascia and covers the deeper structures.</a:t>
            </a:r>
          </a:p>
          <a:p>
            <a:r>
              <a:rPr lang="en-I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fascia helps to maintains the shape and position of muscles.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41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737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52400"/>
            <a:ext cx="50292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deep fascia</a:t>
            </a:r>
          </a:p>
          <a:p>
            <a:pPr marL="514350" indent="-514350">
              <a:buAutoNum type="alphaUcPeriod"/>
            </a:pPr>
            <a:r>
              <a:rPr lang="en-IN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Intermuscular</a:t>
            </a: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Septa</a:t>
            </a:r>
          </a:p>
          <a:p>
            <a:r>
              <a:rPr lang="en-US" dirty="0"/>
              <a:t>The septa are present between the group of muscles</a:t>
            </a:r>
          </a:p>
          <a:p>
            <a:r>
              <a:rPr lang="en-US" dirty="0"/>
              <a:t>These septa are called </a:t>
            </a:r>
            <a:r>
              <a:rPr lang="en-US" dirty="0" err="1"/>
              <a:t>intermuscular</a:t>
            </a:r>
            <a:r>
              <a:rPr lang="en-US" dirty="0"/>
              <a:t> septa that help to from </a:t>
            </a:r>
            <a:r>
              <a:rPr lang="en-US" b="1" dirty="0">
                <a:solidFill>
                  <a:srgbClr val="FF0000"/>
                </a:solidFill>
              </a:rPr>
              <a:t>compartments of muscles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I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Retinaculum and Fibrous Flexor Sheath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various places in body ,when </a:t>
            </a: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tendons pass close to a joint  ,deep fascia becomes transversely thickened to form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retinaculum or retention band.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</a:t>
            </a:r>
            <a:r>
              <a:rPr lang="en-I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flexor and extensor retinaculum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present around the wrist and the ankle joint.</a:t>
            </a:r>
          </a:p>
          <a:p>
            <a:pPr marL="0" indent="0">
              <a:buNone/>
            </a:pP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14313"/>
          <a:stretch/>
        </p:blipFill>
        <p:spPr bwMode="auto">
          <a:xfrm>
            <a:off x="5697682" y="34636"/>
            <a:ext cx="3446319" cy="306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59729"/>
            <a:ext cx="3635459" cy="349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240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4" y="844261"/>
            <a:ext cx="6533024" cy="548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215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0"/>
            <a:ext cx="44196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Aponeurosis</a:t>
            </a:r>
            <a:endParaRPr lang="en-IN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aponeurosis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also a localized thickening of deep fascia. 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Whenever a muscle is attached to the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bone,the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deep fascia acts like an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aponeurotic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 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the deep fascia receives the pull of muscles and transmit it to the bone.</a:t>
            </a:r>
          </a:p>
          <a:p>
            <a:pPr marL="0" indent="0">
              <a:buNone/>
            </a:pPr>
            <a:r>
              <a:rPr lang="en-IN" sz="24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Ligament</a:t>
            </a:r>
          </a:p>
          <a:p>
            <a:r>
              <a:rPr lang="en-I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Ligaments are considered as thickening of deep fascia, which connect bones at joints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5" y="34636"/>
            <a:ext cx="4419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4419600" cy="323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50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53200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2800" b="1" u="sng" dirty="0"/>
          </a:p>
          <a:p>
            <a:pPr>
              <a:buNone/>
            </a:pPr>
            <a:endParaRPr lang="en-US" sz="2800" b="1" u="sng" dirty="0"/>
          </a:p>
          <a:p>
            <a:pPr>
              <a:buNone/>
            </a:pPr>
            <a:r>
              <a:rPr lang="en-US" sz="2800" b="1" u="sng" dirty="0"/>
              <a:t>Function of deep fascia:-</a:t>
            </a:r>
            <a:endParaRPr lang="en-US" sz="2800" b="1" dirty="0"/>
          </a:p>
          <a:p>
            <a:r>
              <a:rPr lang="en-US" sz="2800" dirty="0"/>
              <a:t>Deep fascia keeps the underlying structures in position and preserves the characteristic surface shape of the limbs.</a:t>
            </a:r>
          </a:p>
          <a:p>
            <a:r>
              <a:rPr lang="en-US" sz="2800" dirty="0"/>
              <a:t>It provides extra surface for muscular attachments</a:t>
            </a:r>
          </a:p>
          <a:p>
            <a:r>
              <a:rPr lang="en-US" sz="2800" dirty="0"/>
              <a:t>It helps in venous and lymphatic return.</a:t>
            </a:r>
          </a:p>
          <a:p>
            <a:r>
              <a:rPr lang="en-US" sz="2800" dirty="0"/>
              <a:t>It assist muscles in their action by the degree of tension and pressure it exerts upon their surface.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71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APPLIED ANATOMY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/>
              <a:t>Albinism</a:t>
            </a:r>
            <a:r>
              <a:rPr lang="en-US" sz="2800" dirty="0"/>
              <a:t>:</a:t>
            </a:r>
          </a:p>
          <a:p>
            <a:r>
              <a:rPr lang="en-US" sz="2800" dirty="0"/>
              <a:t>When there is failure of production of </a:t>
            </a:r>
            <a:r>
              <a:rPr lang="en-US" sz="2800" b="1" i="1" dirty="0"/>
              <a:t>melanin  pigment </a:t>
            </a:r>
            <a:r>
              <a:rPr lang="en-US" sz="2800" dirty="0"/>
              <a:t>the skin, hair and eyes are white.</a:t>
            </a:r>
          </a:p>
          <a:p>
            <a:r>
              <a:rPr lang="en-US" sz="2800" dirty="0"/>
              <a:t>This condition is called as albinism.</a:t>
            </a:r>
          </a:p>
          <a:p>
            <a:r>
              <a:rPr lang="en-US" sz="2800" dirty="0"/>
              <a:t>In the condition ,even if melanocytes are present, they are unable to produce melanin due to the absence of enzyme </a:t>
            </a:r>
            <a:r>
              <a:rPr lang="en-US" sz="2800" dirty="0" err="1"/>
              <a:t>tyrosinase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b="1" u="sng" dirty="0" err="1">
                <a:solidFill>
                  <a:srgbClr val="FF0000"/>
                </a:solidFill>
              </a:rPr>
              <a:t>Vitiligo</a:t>
            </a:r>
            <a:r>
              <a:rPr lang="en-US" sz="2800" b="1" u="sng" dirty="0">
                <a:solidFill>
                  <a:srgbClr val="FF0000"/>
                </a:solidFill>
              </a:rPr>
              <a:t>:</a:t>
            </a:r>
          </a:p>
          <a:p>
            <a:r>
              <a:rPr lang="en-US" sz="2800" dirty="0"/>
              <a:t>In this condition there is partial or complete loss of melanocytes from skin patches.</a:t>
            </a:r>
          </a:p>
          <a:p>
            <a:r>
              <a:rPr lang="en-US" sz="2800" dirty="0"/>
              <a:t>This produces irregular white spot on the skin.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912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91600" cy="67818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Abnormal </a:t>
            </a:r>
            <a:r>
              <a:rPr lang="en-US" b="1" u="sng" dirty="0" err="1"/>
              <a:t>Colour</a:t>
            </a:r>
            <a:r>
              <a:rPr lang="en-US" b="1" u="sng" dirty="0"/>
              <a:t> of skin</a:t>
            </a:r>
          </a:p>
          <a:p>
            <a:r>
              <a:rPr lang="en-US" dirty="0"/>
              <a:t>Skin may exhibit abnormal color of diagnostic value:</a:t>
            </a:r>
          </a:p>
          <a:p>
            <a:pPr marL="0" indent="0">
              <a:buNone/>
            </a:pPr>
            <a:r>
              <a:rPr lang="en-US" b="1" u="sng" dirty="0"/>
              <a:t>Cyanosis: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blueness of the skin </a:t>
            </a:r>
            <a:r>
              <a:rPr lang="en-US" dirty="0"/>
              <a:t>which results due to deficiency of oxygen in circulating blood.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O2 deficiency </a:t>
            </a:r>
            <a:r>
              <a:rPr lang="en-US" dirty="0"/>
              <a:t>turns the </a:t>
            </a:r>
            <a:r>
              <a:rPr lang="en-US" dirty="0" err="1"/>
              <a:t>haemoglobin</a:t>
            </a:r>
            <a:r>
              <a:rPr lang="en-US" dirty="0"/>
              <a:t> a reddish violet </a:t>
            </a:r>
            <a:r>
              <a:rPr lang="en-US" dirty="0" err="1"/>
              <a:t>colour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b="1" u="sng" dirty="0"/>
              <a:t>Erythema:</a:t>
            </a:r>
          </a:p>
          <a:p>
            <a:r>
              <a:rPr lang="en-US" dirty="0"/>
              <a:t>It is abnormal </a:t>
            </a:r>
            <a:r>
              <a:rPr lang="en-US" b="1" dirty="0">
                <a:solidFill>
                  <a:srgbClr val="FF0000"/>
                </a:solidFill>
              </a:rPr>
              <a:t>redness of skin </a:t>
            </a:r>
            <a:r>
              <a:rPr lang="en-US" dirty="0"/>
              <a:t>.</a:t>
            </a:r>
          </a:p>
          <a:p>
            <a:r>
              <a:rPr lang="en-US" dirty="0"/>
              <a:t>It is caused due to increased blood flow in dilated cutaneous blood vessels .</a:t>
            </a:r>
          </a:p>
          <a:p>
            <a:r>
              <a:rPr lang="en-US" dirty="0"/>
              <a:t>It occurs in hot weather, sunburn, anger, embarrassment.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1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>
              <a:buNone/>
            </a:pPr>
            <a:r>
              <a:rPr lang="en-US" b="1" u="sng" dirty="0"/>
              <a:t>Protection from mechanical blow:</a:t>
            </a:r>
            <a:r>
              <a:rPr lang="en-US" u="sng" dirty="0"/>
              <a:t>- </a:t>
            </a:r>
          </a:p>
          <a:p>
            <a:r>
              <a:rPr lang="en-US" dirty="0"/>
              <a:t>The skin is </a:t>
            </a:r>
            <a:r>
              <a:rPr lang="en-US" b="1" i="1" dirty="0"/>
              <a:t>not tightly placed over the underlying organs </a:t>
            </a:r>
            <a:r>
              <a:rPr lang="en-US" dirty="0"/>
              <a:t>or tissues.</a:t>
            </a:r>
          </a:p>
          <a:p>
            <a:r>
              <a:rPr lang="en-US" dirty="0"/>
              <a:t> It some what </a:t>
            </a:r>
            <a:r>
              <a:rPr lang="en-US" b="1" i="1" dirty="0"/>
              <a:t>loose and moves</a:t>
            </a:r>
            <a:r>
              <a:rPr lang="en-US" dirty="0"/>
              <a:t> over the underlying subcutaneous tissues. </a:t>
            </a:r>
          </a:p>
          <a:p>
            <a:r>
              <a:rPr lang="en-US" dirty="0"/>
              <a:t>So mechanical blow to the skin is not transmitted to the underlying tissues.</a:t>
            </a:r>
          </a:p>
          <a:p>
            <a:pPr>
              <a:buNone/>
            </a:pPr>
            <a:r>
              <a:rPr lang="en-US" b="1" u="sng" dirty="0"/>
              <a:t>Protection from ultraviolet rays:- </a:t>
            </a:r>
          </a:p>
          <a:p>
            <a:r>
              <a:rPr lang="en-US" dirty="0"/>
              <a:t>The skin protects the body from ultraviolet rays of sun light.</a:t>
            </a:r>
          </a:p>
          <a:p>
            <a:r>
              <a:rPr lang="en-US" dirty="0"/>
              <a:t>Exposure to sun light or to any other source of ultraviolet rays increase the production of</a:t>
            </a:r>
            <a:r>
              <a:rPr lang="en-US" b="1" i="1" dirty="0"/>
              <a:t> melanin </a:t>
            </a:r>
            <a:r>
              <a:rPr lang="en-US" dirty="0"/>
              <a:t>pigment in skin.</a:t>
            </a:r>
          </a:p>
          <a:p>
            <a:r>
              <a:rPr lang="en-US" dirty="0"/>
              <a:t> Melanin absorb the ultraviolet rays.</a:t>
            </a:r>
          </a:p>
          <a:p>
            <a:r>
              <a:rPr lang="en-US" dirty="0"/>
              <a:t> At the same time the thickness </a:t>
            </a:r>
            <a:r>
              <a:rPr lang="en-US" b="1" i="1" dirty="0"/>
              <a:t>of stratum </a:t>
            </a:r>
            <a:r>
              <a:rPr lang="en-US" b="1" i="1" dirty="0" err="1"/>
              <a:t>corneum</a:t>
            </a:r>
            <a:r>
              <a:rPr lang="en-US" b="1" i="1" dirty="0"/>
              <a:t>  </a:t>
            </a:r>
            <a:r>
              <a:rPr lang="en-US" dirty="0"/>
              <a:t>increases, this layer of epidermis also absorbs the </a:t>
            </a:r>
            <a:r>
              <a:rPr lang="en-US" dirty="0" err="1"/>
              <a:t>u.v</a:t>
            </a:r>
            <a:r>
              <a:rPr lang="en-US" dirty="0"/>
              <a:t> rays.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15400" cy="68580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Jaundice</a:t>
            </a:r>
            <a:r>
              <a:rPr lang="en-US" sz="2800" u="sng" dirty="0"/>
              <a:t>:</a:t>
            </a:r>
          </a:p>
          <a:p>
            <a:r>
              <a:rPr lang="en-US" sz="2800" dirty="0"/>
              <a:t>It is </a:t>
            </a:r>
            <a:r>
              <a:rPr lang="en-US" sz="2800" b="1" dirty="0">
                <a:solidFill>
                  <a:srgbClr val="FF0000"/>
                </a:solidFill>
              </a:rPr>
              <a:t>yellow of skin </a:t>
            </a:r>
            <a:r>
              <a:rPr lang="en-US" sz="2800" dirty="0"/>
              <a:t>resulting from </a:t>
            </a:r>
            <a:r>
              <a:rPr lang="en-US" sz="2800" b="1" dirty="0">
                <a:solidFill>
                  <a:srgbClr val="FF0000"/>
                </a:solidFill>
              </a:rPr>
              <a:t>high level of bilirubin </a:t>
            </a:r>
            <a:r>
              <a:rPr lang="en-US" sz="2800" dirty="0"/>
              <a:t>in the blood.</a:t>
            </a:r>
          </a:p>
          <a:p>
            <a:r>
              <a:rPr lang="en-US" sz="2800" dirty="0"/>
              <a:t>Bilirubin is a </a:t>
            </a:r>
            <a:r>
              <a:rPr lang="en-US" sz="2800" dirty="0" err="1"/>
              <a:t>haemoglobin</a:t>
            </a:r>
            <a:r>
              <a:rPr lang="en-US" sz="2800" dirty="0"/>
              <a:t> breakdown product.</a:t>
            </a:r>
          </a:p>
          <a:p>
            <a:r>
              <a:rPr lang="en-US" sz="2800" dirty="0"/>
              <a:t>Bilirubin can accumulate in skin to </a:t>
            </a:r>
            <a:r>
              <a:rPr lang="en-US" sz="2800" dirty="0" err="1"/>
              <a:t>discolour</a:t>
            </a:r>
            <a:r>
              <a:rPr lang="en-US" sz="2800" dirty="0"/>
              <a:t> the skin.</a:t>
            </a:r>
          </a:p>
          <a:p>
            <a:pPr marL="0" indent="0">
              <a:buNone/>
            </a:pPr>
            <a:r>
              <a:rPr lang="en-US" sz="2800" b="1" i="1" u="sng" dirty="0"/>
              <a:t>Sebaceous cyst is </a:t>
            </a:r>
            <a:r>
              <a:rPr lang="en-US" sz="2800" u="sng" dirty="0"/>
              <a:t>common in the scalp</a:t>
            </a:r>
            <a:r>
              <a:rPr lang="en-US" sz="2800" dirty="0"/>
              <a:t>. </a:t>
            </a:r>
          </a:p>
          <a:p>
            <a:r>
              <a:rPr lang="en-US" sz="2800" dirty="0"/>
              <a:t>It is due to </a:t>
            </a:r>
            <a:r>
              <a:rPr lang="en-US" sz="2800" b="1" dirty="0"/>
              <a:t>obstruction of the mouth of a </a:t>
            </a:r>
            <a:r>
              <a:rPr lang="en-US" sz="2800" b="1" dirty="0">
                <a:solidFill>
                  <a:srgbClr val="FFC000"/>
                </a:solidFill>
              </a:rPr>
              <a:t>sebaceous duct </a:t>
            </a:r>
            <a:r>
              <a:rPr lang="en-US" sz="2800" dirty="0"/>
              <a:t>caused either by trauma or infection.</a:t>
            </a:r>
          </a:p>
          <a:p>
            <a:r>
              <a:rPr lang="en-US" sz="2800" dirty="0"/>
              <a:t>The common skin diseases are fungal (like ring worm), allergic and parasitic. The usual complaints pertaining to skin are</a:t>
            </a:r>
            <a:r>
              <a:rPr lang="en-US" sz="2800" b="1" i="1" dirty="0"/>
              <a:t> itching and burning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G:\6551723_f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3733800" cy="4724400"/>
          </a:xfrm>
          <a:prstGeom prst="rect">
            <a:avLst/>
          </a:prstGeom>
          <a:noFill/>
        </p:spPr>
      </p:pic>
      <p:pic>
        <p:nvPicPr>
          <p:cNvPr id="1027" name="Picture 3" descr="G:\6551702_f260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295400"/>
            <a:ext cx="4114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7709"/>
            <a:ext cx="6096000" cy="452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286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4" y="3124200"/>
            <a:ext cx="23780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19600"/>
            <a:ext cx="2895600" cy="244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11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Synthetic function</a:t>
            </a:r>
            <a:r>
              <a:rPr lang="en-US" sz="2800" u="sng" dirty="0"/>
              <a:t>:-</a:t>
            </a:r>
            <a:r>
              <a:rPr lang="en-US" sz="2800" dirty="0"/>
              <a:t> </a:t>
            </a:r>
          </a:p>
          <a:p>
            <a:r>
              <a:rPr lang="en-US" sz="2800" dirty="0"/>
              <a:t>Skin is the site for synthesis Vitamin D with help of sunlight.</a:t>
            </a:r>
          </a:p>
          <a:p>
            <a:r>
              <a:rPr lang="en-US" sz="2800" dirty="0"/>
              <a:t>The vitamin D help in the absorption of </a:t>
            </a:r>
            <a:r>
              <a:rPr lang="en-US" sz="2800" b="1" i="1" dirty="0"/>
              <a:t>calcium from intestine</a:t>
            </a:r>
          </a:p>
          <a:p>
            <a:pPr>
              <a:buNone/>
            </a:pPr>
            <a:r>
              <a:rPr lang="en-US" sz="2800" b="1" u="sng" dirty="0"/>
              <a:t>Storage function:</a:t>
            </a:r>
            <a:r>
              <a:rPr lang="en-US" sz="2800" u="sng" dirty="0"/>
              <a:t>-</a:t>
            </a:r>
          </a:p>
          <a:p>
            <a:r>
              <a:rPr lang="en-US" sz="2800" dirty="0"/>
              <a:t>Skin store fat, water and sugar.</a:t>
            </a:r>
          </a:p>
          <a:p>
            <a:pPr>
              <a:buNone/>
            </a:pPr>
            <a:r>
              <a:rPr lang="en-US" sz="2800" b="1" u="sng" dirty="0" err="1"/>
              <a:t>Excreatory</a:t>
            </a:r>
            <a:r>
              <a:rPr lang="en-US" sz="2800" b="1" u="sng" dirty="0"/>
              <a:t> function:</a:t>
            </a:r>
            <a:r>
              <a:rPr lang="en-US" sz="2800" u="sng" dirty="0"/>
              <a:t>- </a:t>
            </a:r>
          </a:p>
          <a:p>
            <a:r>
              <a:rPr lang="en-US" sz="2800" dirty="0"/>
              <a:t>Skin can excrete small quantities of waste material like urea, salts and fatty substance.</a:t>
            </a:r>
          </a:p>
          <a:p>
            <a:pPr>
              <a:buNone/>
            </a:pPr>
            <a:r>
              <a:rPr lang="en-US" sz="2800" b="1" u="sng" dirty="0"/>
              <a:t>Absorptive function:</a:t>
            </a:r>
            <a:r>
              <a:rPr lang="en-US" sz="2800" dirty="0"/>
              <a:t>- </a:t>
            </a:r>
          </a:p>
          <a:p>
            <a:r>
              <a:rPr lang="en-US" sz="2800" dirty="0"/>
              <a:t>Skin can absorb the fat soluble substance and some ointment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8768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u="sng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chemeClr val="accent3"/>
                </a:solidFill>
              </a:rPr>
              <a:t>Regulation of body temperature:- </a:t>
            </a:r>
          </a:p>
          <a:p>
            <a:r>
              <a:rPr lang="en-US" b="1" dirty="0"/>
              <a:t>The skin regulates body temperature. </a:t>
            </a:r>
          </a:p>
          <a:p>
            <a:r>
              <a:rPr lang="en-US" b="1" dirty="0"/>
              <a:t>When the body is too cold, the skin’s </a:t>
            </a:r>
            <a:r>
              <a:rPr lang="en-US" b="1" i="1" dirty="0">
                <a:solidFill>
                  <a:srgbClr val="FFFF00"/>
                </a:solidFill>
              </a:rPr>
              <a:t>blood vessels constrict</a:t>
            </a:r>
            <a:r>
              <a:rPr lang="en-US" b="1" dirty="0"/>
              <a:t>. </a:t>
            </a:r>
          </a:p>
          <a:p>
            <a:r>
              <a:rPr lang="en-US" b="1" dirty="0"/>
              <a:t>This allows more heat-carrying blood to circulate to the muscles and organs.</a:t>
            </a:r>
          </a:p>
          <a:p>
            <a:r>
              <a:rPr lang="en-US" sz="2400" b="1" dirty="0"/>
              <a:t>When the body is too hot, the </a:t>
            </a:r>
            <a:r>
              <a:rPr lang="en-US" sz="2400" b="1" i="1" dirty="0">
                <a:solidFill>
                  <a:srgbClr val="FFFF00"/>
                </a:solidFill>
              </a:rPr>
              <a:t>blood vessels in the skin dilate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 That brings more blood to the surface for cooling by radiation. </a:t>
            </a:r>
          </a:p>
          <a:p>
            <a:r>
              <a:rPr lang="en-US" sz="2400" b="1" dirty="0"/>
              <a:t>At the same time, sweat glands secrete more sweat that cools the body when it evaporates</a:t>
            </a:r>
            <a:endParaRPr lang="en-US" b="1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4038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72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Act as a sense organ</a:t>
            </a:r>
          </a:p>
          <a:p>
            <a:r>
              <a:rPr lang="en-US" sz="2800" dirty="0"/>
              <a:t>It contains millions of nerve endings that act as sensory receptors for pain, heat, cold, and pressure. </a:t>
            </a:r>
          </a:p>
          <a:p>
            <a:r>
              <a:rPr lang="en-US" sz="2800" dirty="0"/>
              <a:t>When stimulation occurs, nerve impulses are sent to the </a:t>
            </a:r>
            <a:r>
              <a:rPr lang="en-US" sz="2800" b="1" i="1" dirty="0"/>
              <a:t>cerebral cortex of the brain</a:t>
            </a:r>
            <a:r>
              <a:rPr lang="en-US" sz="2800" dirty="0"/>
              <a:t>… and the brain triggers any necessary response. </a:t>
            </a:r>
          </a:p>
          <a:p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0"/>
            <a:ext cx="37369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87685"/>
            <a:ext cx="281940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24400"/>
            <a:ext cx="2438400" cy="217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04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29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u="sng" dirty="0"/>
              <a:t>Structure of Skin:-</a:t>
            </a:r>
          </a:p>
          <a:p>
            <a:pPr>
              <a:buNone/>
            </a:pPr>
            <a:r>
              <a:rPr lang="en-US" sz="2800" dirty="0"/>
              <a:t>Skin is made up of 2 layers..</a:t>
            </a:r>
          </a:p>
          <a:p>
            <a:r>
              <a:rPr lang="en-US" sz="2800" b="1" dirty="0"/>
              <a:t>Outer epidermis. </a:t>
            </a:r>
          </a:p>
          <a:p>
            <a:r>
              <a:rPr lang="en-US" sz="2800" b="1" dirty="0"/>
              <a:t>Inner dermis.</a:t>
            </a:r>
          </a:p>
          <a:p>
            <a:pPr marL="571500" indent="-571500">
              <a:buNone/>
            </a:pPr>
            <a:r>
              <a:rPr lang="en-US" sz="2800" b="1" dirty="0"/>
              <a:t>(</a:t>
            </a:r>
            <a:r>
              <a:rPr lang="en-US" sz="2800" b="1" dirty="0" err="1"/>
              <a:t>i</a:t>
            </a:r>
            <a:r>
              <a:rPr lang="en-US" sz="2800" b="1" dirty="0"/>
              <a:t>). </a:t>
            </a:r>
            <a:r>
              <a:rPr lang="en-US" sz="2800" b="1" u="sng" dirty="0"/>
              <a:t>Epidermis</a:t>
            </a:r>
            <a:r>
              <a:rPr lang="en-US" sz="2800" u="sng" dirty="0"/>
              <a:t>:- </a:t>
            </a:r>
          </a:p>
          <a:p>
            <a:pPr>
              <a:buNone/>
            </a:pPr>
            <a:r>
              <a:rPr lang="en-US" sz="2800" dirty="0"/>
              <a:t>It is the outer layer of the skin.</a:t>
            </a:r>
          </a:p>
          <a:p>
            <a:pPr>
              <a:buNone/>
            </a:pPr>
            <a:r>
              <a:rPr lang="en-US" sz="2800" dirty="0"/>
              <a:t>It is formed by </a:t>
            </a:r>
            <a:r>
              <a:rPr lang="en-US" sz="2800" b="1" i="1" dirty="0"/>
              <a:t>stratified epithelium, </a:t>
            </a:r>
            <a:r>
              <a:rPr lang="en-US" sz="2800" dirty="0"/>
              <a:t>which consist of 5 layers. They are </a:t>
            </a:r>
          </a:p>
          <a:p>
            <a:r>
              <a:rPr lang="en-US" sz="2800" b="1" dirty="0"/>
              <a:t>Stratum </a:t>
            </a:r>
            <a:r>
              <a:rPr lang="en-US" sz="2800" b="1" dirty="0" err="1"/>
              <a:t>corneum</a:t>
            </a:r>
            <a:endParaRPr lang="en-US" sz="2800" b="1" dirty="0"/>
          </a:p>
          <a:p>
            <a:r>
              <a:rPr lang="en-US" sz="2800" b="1" dirty="0"/>
              <a:t>Stratum </a:t>
            </a:r>
            <a:r>
              <a:rPr lang="en-US" sz="2800" b="1" dirty="0" err="1"/>
              <a:t>lucidum</a:t>
            </a:r>
            <a:endParaRPr lang="en-US" sz="2800" b="1" dirty="0"/>
          </a:p>
          <a:p>
            <a:r>
              <a:rPr lang="en-US" sz="2800" b="1" dirty="0"/>
              <a:t>Stratum </a:t>
            </a:r>
            <a:r>
              <a:rPr lang="en-US" sz="2800" b="1" dirty="0" err="1"/>
              <a:t>granulosum</a:t>
            </a:r>
            <a:endParaRPr lang="en-US" sz="2800" b="1" dirty="0"/>
          </a:p>
          <a:p>
            <a:r>
              <a:rPr lang="en-US" sz="2800" b="1" dirty="0"/>
              <a:t>Stratum </a:t>
            </a:r>
            <a:r>
              <a:rPr lang="en-US" sz="2800" b="1" dirty="0" err="1"/>
              <a:t>spinosum</a:t>
            </a:r>
            <a:endParaRPr lang="en-US" sz="2800" b="1" dirty="0"/>
          </a:p>
          <a:p>
            <a:r>
              <a:rPr lang="en-US" sz="2800" b="1" dirty="0"/>
              <a:t>Stratum </a:t>
            </a:r>
            <a:r>
              <a:rPr lang="en-US" sz="2800" b="1" dirty="0" err="1"/>
              <a:t>germinativum</a:t>
            </a:r>
            <a:endParaRPr lang="en-US" sz="28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0"/>
            <a:ext cx="44958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FF00"/>
                </a:solidFill>
              </a:rPr>
              <a:t>The stratum </a:t>
            </a:r>
            <a:r>
              <a:rPr lang="en-US" sz="2800" b="1" u="sng" dirty="0" err="1">
                <a:solidFill>
                  <a:srgbClr val="FFFF00"/>
                </a:solidFill>
              </a:rPr>
              <a:t>corneum</a:t>
            </a:r>
            <a:r>
              <a:rPr lang="en-US" sz="2800" b="1" u="sng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     (STRĂT um   KOR nee um) </a:t>
            </a:r>
          </a:p>
          <a:p>
            <a:r>
              <a:rPr lang="en-US" sz="2800" dirty="0"/>
              <a:t>It is the outermost layer of the epidermis. </a:t>
            </a:r>
          </a:p>
          <a:p>
            <a:r>
              <a:rPr lang="en-US" sz="2800" dirty="0"/>
              <a:t>It is mostly </a:t>
            </a:r>
            <a:r>
              <a:rPr lang="en-US" sz="2800" b="1" i="1" dirty="0"/>
              <a:t>dead cells </a:t>
            </a:r>
            <a:r>
              <a:rPr lang="en-US" sz="2800" dirty="0"/>
              <a:t>because, the cell loose their nucleus because of the </a:t>
            </a:r>
            <a:r>
              <a:rPr lang="en-US" sz="2800" b="1" i="1" dirty="0"/>
              <a:t>pressure.</a:t>
            </a:r>
          </a:p>
          <a:p>
            <a:r>
              <a:rPr lang="en-US" sz="2800" dirty="0"/>
              <a:t>Cytoplasm flattened with fibrous protein known as </a:t>
            </a:r>
            <a:r>
              <a:rPr lang="en-US" sz="2800" b="1" i="1" dirty="0">
                <a:solidFill>
                  <a:srgbClr val="FF0000"/>
                </a:solidFill>
              </a:rPr>
              <a:t>keratin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/>
              <a:t>It is thicker on the soles of the feet than on the eyelids…where there is less pressure. </a:t>
            </a:r>
          </a:p>
          <a:p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709"/>
            <a:ext cx="3124200" cy="523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434" y="228600"/>
            <a:ext cx="476250" cy="12557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84" y="55418"/>
            <a:ext cx="749300" cy="363378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1977513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1287</TotalTime>
  <Words>2895</Words>
  <Application>Microsoft Office PowerPoint</Application>
  <PresentationFormat>On-screen Show (4:3)</PresentationFormat>
  <Paragraphs>301</Paragraphs>
  <Slides>42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Algerian</vt:lpstr>
      <vt:lpstr>Calibri</vt:lpstr>
      <vt:lpstr>Calibri Light</vt:lpstr>
      <vt:lpstr>Times New Roman</vt:lpstr>
      <vt:lpstr>Retrospect</vt:lpstr>
      <vt:lpstr>SKIN AND FASCIA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APPLIED ANATOMY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aafreenaftab@gmail.com</cp:lastModifiedBy>
  <cp:revision>238</cp:revision>
  <dcterms:created xsi:type="dcterms:W3CDTF">2012-11-18T12:10:44Z</dcterms:created>
  <dcterms:modified xsi:type="dcterms:W3CDTF">2023-04-19T15:23:09Z</dcterms:modified>
</cp:coreProperties>
</file>